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_rels/notesSlide45.xml.rels" ContentType="application/vnd.openxmlformats-package.relationships+xml"/>
  <Override PartName="/ppt/notesSlides/_rels/notesSlide2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4.xml.rels" ContentType="application/vnd.openxmlformats-package.relationships+xml"/>
  <Override PartName="/ppt/notesSlides/_rels/notesSlide48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49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50.xml.rels" ContentType="application/vnd.openxmlformats-package.relationships+xml"/>
  <Override PartName="/ppt/notesSlides/_rels/notesSlide51.xml.rels" ContentType="application/vnd.openxmlformats-package.relationship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media/image9.jpeg" ContentType="image/jpeg"/>
  <Override PartName="/ppt/media/image1.jpeg" ContentType="image/jpeg"/>
  <Override PartName="/ppt/media/image53.jpeg" ContentType="image/jpeg"/>
  <Override PartName="/ppt/media/image2.jpeg" ContentType="image/jpeg"/>
  <Override PartName="/ppt/media/image54.jpeg" ContentType="image/jpeg"/>
  <Override PartName="/ppt/media/image3.jpeg" ContentType="image/jpeg"/>
  <Override PartName="/ppt/media/image55.jpeg" ContentType="image/jpeg"/>
  <Override PartName="/ppt/media/image45.jpeg" ContentType="image/jpeg"/>
  <Override PartName="/ppt/media/image4.png" ContentType="image/png"/>
  <Override PartName="/ppt/media/image5.jpeg" ContentType="image/jpeg"/>
  <Override PartName="/ppt/media/image57.jpeg" ContentType="image/jpeg"/>
  <Override PartName="/ppt/media/image8.jpeg" ContentType="image/jpeg"/>
  <Override PartName="/ppt/media/image34.jpeg" ContentType="image/jpeg"/>
  <Override PartName="/ppt/media/image6.png" ContentType="image/png"/>
  <Override PartName="/ppt/media/image7.jpeg" ContentType="image/jpeg"/>
  <Override PartName="/ppt/media/image59.jpeg" ContentType="image/jpeg"/>
  <Override PartName="/ppt/media/image10.jpeg" ContentType="image/jpeg"/>
  <Override PartName="/ppt/media/image56.png" ContentType="image/png"/>
  <Override PartName="/ppt/media/image66.png" ContentType="image/pn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39.png" ContentType="image/png"/>
  <Override PartName="/ppt/media/image15.jpeg" ContentType="image/jpeg"/>
  <Override PartName="/ppt/media/image16.jpeg" ContentType="image/jpeg"/>
  <Override PartName="/ppt/media/image17.png" ContentType="image/png"/>
  <Override PartName="/ppt/media/image18.jpeg" ContentType="image/jpeg"/>
  <Override PartName="/ppt/media/image22.png" ContentType="image/png"/>
  <Override PartName="/ppt/media/image19.jpeg" ContentType="image/jpeg"/>
  <Override PartName="/ppt/media/image20.jpeg" ContentType="image/jpeg"/>
  <Override PartName="/ppt/media/image58.jpeg" ContentType="image/jpeg"/>
  <Override PartName="/ppt/media/image21.png" ContentType="image/png"/>
  <Override PartName="/ppt/media/image23.jpeg" ContentType="image/jpeg"/>
  <Override PartName="/ppt/media/image24.png" ContentType="image/pn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52.png" ContentType="image/png"/>
  <Override PartName="/ppt/media/image32.jpeg" ContentType="image/jpeg"/>
  <Override PartName="/ppt/media/image33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65.png" ContentType="image/png"/>
  <Override PartName="/ppt/media/image50.jpeg" ContentType="image/jpeg"/>
  <Override PartName="/ppt/media/image51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7.jpeg" ContentType="image/jpeg"/>
  <Override PartName="/ppt/media/image68.png" ContentType="image/pn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png" ContentType="image/png"/>
  <Override PartName="/ppt/media/image76.jpeg" ContentType="image/jpeg"/>
  <Override PartName="/ppt/media/image77.jpeg" ContentType="image/jpeg"/>
  <Override PartName="/ppt/media/image7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hr-HR" sz="4400" spc="-1" strike="noStrike">
                <a:latin typeface="Arial"/>
              </a:rPr>
              <a:t>Click to move the slide</a:t>
            </a:r>
            <a:endParaRPr b="0" lang="hr-HR" sz="44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hr-HR" sz="2000" spc="-1" strike="noStrike">
                <a:latin typeface="Arial"/>
              </a:rPr>
              <a:t>Click to edit the notes format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hr-HR" sz="1400" spc="-1" strike="noStrike">
                <a:latin typeface="Times New Roman"/>
              </a:rPr>
              <a:t> </a:t>
            </a:r>
            <a:endParaRPr b="0" lang="hr-HR" sz="1400" spc="-1" strike="noStrike">
              <a:latin typeface="Times New Roman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hr-HR" sz="1400" spc="-1" strike="noStrike">
                <a:latin typeface="Times New Roman"/>
              </a:rPr>
              <a:t> </a:t>
            </a:r>
            <a:endParaRPr b="0" lang="hr-HR" sz="1400" spc="-1" strike="noStrike">
              <a:latin typeface="Times New Roman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hr-HR" sz="1400" spc="-1" strike="noStrike">
                <a:latin typeface="Times New Roman"/>
              </a:rPr>
              <a:t> </a:t>
            </a:r>
            <a:endParaRPr b="0" lang="hr-HR" sz="1400" spc="-1" strike="noStrike">
              <a:latin typeface="Times New Roman"/>
            </a:endParaRPr>
          </a:p>
        </p:txBody>
      </p:sp>
      <p:sp>
        <p:nvSpPr>
          <p:cNvPr id="195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3898CBA7-F6AA-4DB8-BDD3-3826BD956ECC}" type="slidenum">
              <a:rPr b="0" lang="hr-HR" sz="1400" spc="-1" strike="noStrike">
                <a:latin typeface="Times New Roman"/>
              </a:rPr>
              <a:t>1</a:t>
            </a:fld>
            <a:endParaRPr b="0" lang="hr-H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
</Relationships>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59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591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059FF5AF-9863-40BE-BD37-4E2EEE2D4FC4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59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594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7D35FEBF-7857-4AFB-BF97-E7614D99AEB9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59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597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1A971717-9777-4D46-8A88-5966A35A5727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59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00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9321F173-830D-49A7-9ECA-6B53C5F1514A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0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03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5EBDE959-C5E9-424F-B169-9534B6010DE2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0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06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DAB8A762-3DE7-4F7C-BB44-526B230B4ABA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0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09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71664579-EF09-4B17-90A6-8E87261973AD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1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12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36E0C2D2-E0A8-4B40-A8E7-8CBD9A743BA8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1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15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33A9FF9F-9B5E-4DD1-891E-DCD9C39FE0BB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56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567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6BDBA596-DCBD-44C4-B428-D87771FDB84F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1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18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35432D5D-B2BF-4266-9B92-6946DBAB9437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21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2655BED2-AB4D-42F0-85D6-327D164819A8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24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66340238-AF3E-427D-AC3D-180A91AB0E69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2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27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EB15A65E-6C68-4E07-9AD1-766C47CD2608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2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30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79959B53-E579-4A54-A133-D42D634938B7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3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33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769819B8-D855-41D0-839C-F65FC2D0BFA7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3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36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347E62F1-94D3-44A8-B610-E795F0104E74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3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39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230A87C4-D9F8-4B84-853D-5B10431DC99D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4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42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287B0725-C6CE-4A3E-98B0-8CB43566D791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4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45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C1A4089B-83D2-492A-B0AB-F10867EE646E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</p:spPr>
      </p:sp>
      <p:sp>
        <p:nvSpPr>
          <p:cNvPr id="56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570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93981B77-A44C-48C8-ABB2-834A3D20F9FA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4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48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A43FD56B-FEEB-4783-8325-8206D541ECC7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5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51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04A9A637-A580-4BC6-897B-52B076B16402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</p:spPr>
      </p:sp>
      <p:sp>
        <p:nvSpPr>
          <p:cNvPr id="65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54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B425B9E7-5990-418F-95DD-5BF32BD7AED4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</p:spPr>
      </p:sp>
      <p:sp>
        <p:nvSpPr>
          <p:cNvPr id="65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57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DED1E1AB-599F-4594-8C73-C9AF17BE087D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5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60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93453410-72D3-4601-A717-9BF1F0225C80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6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63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F1CA9F56-E80E-4751-A140-9BC11EAA9643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66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7D2B01A0-B2E9-4C41-98CE-5C4841BF28E0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69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CF13DCEF-882A-424F-870B-D4AB8E79C6D0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72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45FD5275-7E2F-45A3-8F9B-AEB375271ECA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</p:spPr>
      </p:sp>
      <p:sp>
        <p:nvSpPr>
          <p:cNvPr id="67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75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4DC55FF1-1131-4202-9E02-A8AFD03FF525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57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573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D9CECA86-F76E-484A-BDEC-4BF33F6719B5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7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78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7E200BD4-88B9-485E-8CB3-68802700DA96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68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81" name="CustomShape 3"/>
          <p:cNvSpPr/>
          <p:nvPr/>
        </p:nvSpPr>
        <p:spPr>
          <a:xfrm>
            <a:off x="3884760" y="8685360"/>
            <a:ext cx="2967840" cy="45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C7153881-3D80-4EFC-A492-C00373234393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8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84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B41E00FF-AEF0-4E8A-BE7C-959ED2822F1C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8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87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F5DA18F9-B7CD-4D89-83C3-77911CB42C7B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68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90" name="CustomShape 3"/>
          <p:cNvSpPr/>
          <p:nvPr/>
        </p:nvSpPr>
        <p:spPr>
          <a:xfrm>
            <a:off x="3884760" y="8685360"/>
            <a:ext cx="2967840" cy="45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DAA0406D-D9E5-48DD-AA64-42D2565A995C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6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93" name="CustomShape 3"/>
          <p:cNvSpPr/>
          <p:nvPr/>
        </p:nvSpPr>
        <p:spPr>
          <a:xfrm>
            <a:off x="3884760" y="8685360"/>
            <a:ext cx="2967840" cy="45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A63864F4-E36E-453E-A3B8-9035A1784E98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9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96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E8040193-89C3-481F-A74E-7518CD76A65E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69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699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9F24F8B6-D48E-430C-BB4D-B6ABF4586E12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70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702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49DFBD71-8212-4502-AB03-B9FD474AD908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7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705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3C14FA6D-E457-4FA0-A620-38A15713CA38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040" cy="3425040"/>
          </a:xfrm>
          <a:prstGeom prst="rect">
            <a:avLst/>
          </a:prstGeom>
        </p:spPr>
      </p:sp>
      <p:sp>
        <p:nvSpPr>
          <p:cNvPr id="57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440" cy="411084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576" name="CustomShape 3"/>
          <p:cNvSpPr/>
          <p:nvPr/>
        </p:nvSpPr>
        <p:spPr>
          <a:xfrm>
            <a:off x="3884760" y="8685360"/>
            <a:ext cx="2967840" cy="45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CB2A4195-E6CA-4D31-B978-BAB2E07BF927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708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D1761AA1-2462-4EC5-AED4-CE71630F3DC5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71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711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54A56C67-67B5-4B15-ADEB-45A8B0902CCC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57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579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57DF2DC2-6D8E-4560-9CD8-D95787307F5F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9120" cy="3426120"/>
          </a:xfrm>
          <a:prstGeom prst="rect">
            <a:avLst/>
          </a:prstGeom>
        </p:spPr>
      </p:sp>
      <p:sp>
        <p:nvSpPr>
          <p:cNvPr id="58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582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6F98933D-55A0-42BD-87B3-40407268BDDC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58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585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2CF9A826-3D8B-4EC4-B456-7F84C722119D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8400" cy="3425400"/>
          </a:xfrm>
          <a:prstGeom prst="rect">
            <a:avLst/>
          </a:prstGeom>
        </p:spPr>
      </p:sp>
      <p:sp>
        <p:nvSpPr>
          <p:cNvPr id="58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lIns="0" rIns="0" tIns="0" bIns="0"/>
          <a:p>
            <a:endParaRPr b="0" lang="hr-HR" sz="2000" spc="-1" strike="noStrike">
              <a:latin typeface="Arial"/>
            </a:endParaRPr>
          </a:p>
        </p:txBody>
      </p:sp>
      <p:sp>
        <p:nvSpPr>
          <p:cNvPr id="588" name="CustomShape 3"/>
          <p:cNvSpPr/>
          <p:nvPr/>
        </p:nvSpPr>
        <p:spPr>
          <a:xfrm>
            <a:off x="3884760" y="8685360"/>
            <a:ext cx="2968200" cy="4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0031032F-4B7F-4D66-8E0D-58833DF55BF6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hr-HR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hr-HR" sz="4400" spc="-1" strike="noStrike">
                <a:latin typeface="Arial"/>
              </a:rPr>
              <a:t>Click to edit the title text format</a:t>
            </a:r>
            <a:endParaRPr b="0" lang="hr-HR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3200" spc="-1" strike="noStrike">
                <a:latin typeface="Arial"/>
              </a:rPr>
              <a:t>Click to edit the outline text format</a:t>
            </a:r>
            <a:endParaRPr b="0" lang="hr-H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2800" spc="-1" strike="noStrike">
                <a:latin typeface="Arial"/>
              </a:rPr>
              <a:t>Second Outline Level</a:t>
            </a:r>
            <a:endParaRPr b="0" lang="hr-H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400" spc="-1" strike="noStrike">
                <a:latin typeface="Arial"/>
              </a:rPr>
              <a:t>Third Outline Level</a:t>
            </a:r>
            <a:endParaRPr b="0" lang="hr-H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2000" spc="-1" strike="noStrike">
                <a:latin typeface="Arial"/>
              </a:rPr>
              <a:t>Fourth Outline Level</a:t>
            </a:r>
            <a:endParaRPr b="0" lang="hr-H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Fifth Outline Level</a:t>
            </a:r>
            <a:endParaRPr b="0" lang="hr-H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Sixth Outline Level</a:t>
            </a:r>
            <a:endParaRPr b="0" lang="hr-H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Seventh Outline Level</a:t>
            </a:r>
            <a:endParaRPr b="0" lang="hr-H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hr-HR" sz="4400" spc="-1" strike="noStrike">
                <a:latin typeface="Arial"/>
              </a:rPr>
              <a:t>Click to edit the title text format</a:t>
            </a:r>
            <a:endParaRPr b="0" lang="hr-HR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3200" spc="-1" strike="noStrike">
                <a:latin typeface="Arial"/>
              </a:rPr>
              <a:t>Click to edit the outline text format</a:t>
            </a:r>
            <a:endParaRPr b="0" lang="hr-H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2800" spc="-1" strike="noStrike">
                <a:latin typeface="Arial"/>
              </a:rPr>
              <a:t>Second Outline Level</a:t>
            </a:r>
            <a:endParaRPr b="0" lang="hr-H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400" spc="-1" strike="noStrike">
                <a:latin typeface="Arial"/>
              </a:rPr>
              <a:t>Third Outline Level</a:t>
            </a:r>
            <a:endParaRPr b="0" lang="hr-H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2000" spc="-1" strike="noStrike">
                <a:latin typeface="Arial"/>
              </a:rPr>
              <a:t>Fourth Outline Level</a:t>
            </a:r>
            <a:endParaRPr b="0" lang="hr-H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Fifth Outline Level</a:t>
            </a:r>
            <a:endParaRPr b="0" lang="hr-H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Sixth Outline Level</a:t>
            </a:r>
            <a:endParaRPr b="0" lang="hr-H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Seventh Outline Level</a:t>
            </a:r>
            <a:endParaRPr b="0" lang="hr-H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hr-HR" sz="4400" spc="-1" strike="noStrike">
                <a:latin typeface="Arial"/>
              </a:rPr>
              <a:t>Click to edit the title text format</a:t>
            </a:r>
            <a:endParaRPr b="0" lang="hr-HR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3200" spc="-1" strike="noStrike">
                <a:latin typeface="Arial"/>
              </a:rPr>
              <a:t>Click to edit the outline text format</a:t>
            </a:r>
            <a:endParaRPr b="0" lang="hr-H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2800" spc="-1" strike="noStrike">
                <a:latin typeface="Arial"/>
              </a:rPr>
              <a:t>Second Outline Level</a:t>
            </a:r>
            <a:endParaRPr b="0" lang="hr-H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400" spc="-1" strike="noStrike">
                <a:latin typeface="Arial"/>
              </a:rPr>
              <a:t>Third Outline Level</a:t>
            </a:r>
            <a:endParaRPr b="0" lang="hr-H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2000" spc="-1" strike="noStrike">
                <a:latin typeface="Arial"/>
              </a:rPr>
              <a:t>Fourth Outline Level</a:t>
            </a:r>
            <a:endParaRPr b="0" lang="hr-H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Fifth Outline Level</a:t>
            </a:r>
            <a:endParaRPr b="0" lang="hr-H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Sixth Outline Level</a:t>
            </a:r>
            <a:endParaRPr b="0" lang="hr-H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Seventh Outline Level</a:t>
            </a:r>
            <a:endParaRPr b="0" lang="hr-H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hr-HR" sz="4400" spc="-1" strike="noStrike">
                <a:latin typeface="Arial"/>
              </a:rPr>
              <a:t>Click to edit the title text format</a:t>
            </a:r>
            <a:endParaRPr b="0" lang="hr-HR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3200" spc="-1" strike="noStrike">
                <a:latin typeface="Arial"/>
              </a:rPr>
              <a:t>Click to edit the outline text format</a:t>
            </a:r>
            <a:endParaRPr b="0" lang="hr-H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2800" spc="-1" strike="noStrike">
                <a:latin typeface="Arial"/>
              </a:rPr>
              <a:t>Second Outline Level</a:t>
            </a:r>
            <a:endParaRPr b="0" lang="hr-H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400" spc="-1" strike="noStrike">
                <a:latin typeface="Arial"/>
              </a:rPr>
              <a:t>Third Outline Level</a:t>
            </a:r>
            <a:endParaRPr b="0" lang="hr-H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2000" spc="-1" strike="noStrike">
                <a:latin typeface="Arial"/>
              </a:rPr>
              <a:t>Fourth Outline Level</a:t>
            </a:r>
            <a:endParaRPr b="0" lang="hr-H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Fifth Outline Level</a:t>
            </a:r>
            <a:endParaRPr b="0" lang="hr-H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Sixth Outline Level</a:t>
            </a:r>
            <a:endParaRPr b="0" lang="hr-H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Seventh Outline Level</a:t>
            </a:r>
            <a:endParaRPr b="0" lang="hr-H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hr-HR" sz="4400" spc="-1" strike="noStrike">
                <a:latin typeface="Arial"/>
              </a:rPr>
              <a:t>Click to edit the title text format</a:t>
            </a:r>
            <a:endParaRPr b="0" lang="hr-HR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3200" spc="-1" strike="noStrike">
                <a:latin typeface="Arial"/>
              </a:rPr>
              <a:t>Click to edit the outline text format</a:t>
            </a:r>
            <a:endParaRPr b="0" lang="hr-H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2800" spc="-1" strike="noStrike">
                <a:latin typeface="Arial"/>
              </a:rPr>
              <a:t>Second Outline Level</a:t>
            </a:r>
            <a:endParaRPr b="0" lang="hr-H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400" spc="-1" strike="noStrike">
                <a:latin typeface="Arial"/>
              </a:rPr>
              <a:t>Third Outline Level</a:t>
            </a:r>
            <a:endParaRPr b="0" lang="hr-H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2000" spc="-1" strike="noStrike">
                <a:latin typeface="Arial"/>
              </a:rPr>
              <a:t>Fourth Outline Level</a:t>
            </a:r>
            <a:endParaRPr b="0" lang="hr-H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Fifth Outline Level</a:t>
            </a:r>
            <a:endParaRPr b="0" lang="hr-H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Sixth Outline Level</a:t>
            </a:r>
            <a:endParaRPr b="0" lang="hr-H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latin typeface="Arial"/>
              </a:rPr>
              <a:t>Seventh Outline Level</a:t>
            </a:r>
            <a:endParaRPr b="0" lang="hr-H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4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pn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png"/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jpeg"/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slideLayout" Target="../slideLayouts/slideLayout37.xml"/><Relationship Id="rId6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jpeg"/><Relationship Id="rId3" Type="http://schemas.openxmlformats.org/officeDocument/2006/relationships/image" Target="../media/image64.jpeg"/><Relationship Id="rId4" Type="http://schemas.openxmlformats.org/officeDocument/2006/relationships/slideLayout" Target="../slideLayouts/slideLayout37.xml"/><Relationship Id="rId5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jpe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0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685800" y="2130480"/>
            <a:ext cx="7768440" cy="146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CustomShape 2"/>
          <p:cNvSpPr/>
          <p:nvPr/>
        </p:nvSpPr>
        <p:spPr>
          <a:xfrm>
            <a:off x="1371600" y="3886200"/>
            <a:ext cx="6396840" cy="174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8" name="" descr=""/>
          <p:cNvPicPr/>
          <p:nvPr/>
        </p:nvPicPr>
        <p:blipFill>
          <a:blip r:embed="rId1"/>
          <a:stretch/>
        </p:blipFill>
        <p:spPr>
          <a:xfrm>
            <a:off x="-3600" y="850680"/>
            <a:ext cx="9143640" cy="5142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264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hr-HR" sz="4400" spc="-1" strike="noStrike">
                <a:solidFill>
                  <a:srgbClr val="000000"/>
                </a:solidFill>
                <a:latin typeface="Arial"/>
                <a:ea typeface="Microsoft YaHei"/>
              </a:rPr>
              <a:t>EIB </a:t>
            </a:r>
            <a:r>
              <a:rPr b="0" lang="hr-HR" sz="2600" spc="-1" strike="noStrike">
                <a:solidFill>
                  <a:srgbClr val="000000"/>
                </a:solidFill>
                <a:latin typeface="Arial"/>
                <a:ea typeface="Microsoft YaHei"/>
              </a:rPr>
              <a:t>javno mnijenje o klimatskim promjenama:</a:t>
            </a:r>
            <a:r>
              <a:rPr b="0" lang="hr-HR" sz="44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b="0" lang="hr-HR" sz="4400" spc="-1" strike="noStrike">
              <a:latin typeface="Arial"/>
            </a:endParaRPr>
          </a:p>
        </p:txBody>
      </p:sp>
      <p:sp>
        <p:nvSpPr>
          <p:cNvPr id="266" name="CustomShape 6"/>
          <p:cNvSpPr/>
          <p:nvPr/>
        </p:nvSpPr>
        <p:spPr>
          <a:xfrm>
            <a:off x="457200" y="1293120"/>
            <a:ext cx="8226360" cy="459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- 21 posto Hrvata smatra prioritetnim problemom (47% Europljana)</a:t>
            </a:r>
            <a:endParaRPr b="0" lang="hr-H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spcAft>
                <a:spcPts val="451"/>
              </a:spcAft>
            </a:pPr>
            <a:br/>
            <a:r>
              <a:rPr b="0" lang="hr-HR" sz="2400" spc="-1" strike="noStrike">
                <a:solidFill>
                  <a:srgbClr val="000000"/>
                </a:solidFill>
                <a:latin typeface="Arial"/>
                <a:ea typeface="DejaVu Sans"/>
              </a:rPr>
              <a:t>Hrvatima su prioriteti: 1. nezaposlenost, 2. financijska kriza, 3. iseljavanje i migracije, 4. nepristupačno zdravstvo, 5. politička nestabilnost, 6. kupovna moć i na sedmom mjestu klimatske promjene.</a:t>
            </a:r>
            <a:endParaRPr b="0" lang="hr-H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Arial"/>
                <a:ea typeface="DejaVu Sans"/>
              </a:rPr>
              <a:t>Svaki treći Europljanin i 24% Hrvata smatra da se klimatske promjene ne mogu zaustaviti a svega 6% Hrvata ne vjeruje u klimatske promjene. 83% Hrvata misli da su ljudske aktivnosti uzrok klimatskih promjena (84% EU)</a:t>
            </a:r>
            <a:endParaRPr b="0" lang="hr-HR" sz="2400" spc="-1" strike="noStrike">
              <a:latin typeface="Arial"/>
            </a:endParaRPr>
          </a:p>
        </p:txBody>
      </p:sp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124" dur="indefinite" restart="never" nodeType="tmRoot">
          <p:childTnLst>
            <p:seq>
              <p:cTn id="125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270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CustomShape 7"/>
          <p:cNvSpPr/>
          <p:nvPr/>
        </p:nvSpPr>
        <p:spPr>
          <a:xfrm>
            <a:off x="2448000" y="504000"/>
            <a:ext cx="3978000" cy="530496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</a:t>
            </a: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</a:t>
            </a: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</a:t>
            </a: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26.04.1986</a:t>
            </a: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126" dur="indefinite" restart="never" nodeType="tmRoot">
          <p:childTnLst>
            <p:seq>
              <p:cTn id="127" dur="indefinite" nodeType="mainSeq">
                <p:childTnLst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2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3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4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277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0" name="Slika 288" descr=""/>
          <p:cNvPicPr/>
          <p:nvPr/>
        </p:nvPicPr>
        <p:blipFill>
          <a:blip r:embed="rId1"/>
          <a:stretch/>
        </p:blipFill>
        <p:spPr>
          <a:xfrm>
            <a:off x="1818000" y="576000"/>
            <a:ext cx="5883840" cy="5198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135" dur="indefinite" restart="never" nodeType="tmRoot">
          <p:childTnLst>
            <p:seq>
              <p:cTn id="136" dur="indefinite" nodeType="mainSeq">
                <p:childTnLst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1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2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3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CustomShape 3"/>
          <p:cNvSpPr/>
          <p:nvPr/>
        </p:nvSpPr>
        <p:spPr>
          <a:xfrm>
            <a:off x="3132000" y="619200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284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85" name="Picture 2" descr=""/>
          <p:cNvPicPr/>
          <p:nvPr/>
        </p:nvPicPr>
        <p:blipFill>
          <a:blip r:embed="rId1"/>
          <a:stretch/>
        </p:blipFill>
        <p:spPr>
          <a:xfrm>
            <a:off x="1872000" y="144000"/>
            <a:ext cx="6081120" cy="5199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144" dur="indefinite" restart="never" nodeType="tmRoot">
          <p:childTnLst>
            <p:seq>
              <p:cTn id="145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hr-HR" sz="2700" spc="-1" strike="noStrike">
                <a:solidFill>
                  <a:srgbClr val="000000"/>
                </a:solidFill>
                <a:latin typeface="Calibri"/>
                <a:ea typeface="DejaVu Sans"/>
              </a:rPr>
              <a:t>MATERIJALI?</a:t>
            </a:r>
            <a:r>
              <a:rPr b="0" lang="hr-H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br/>
            <a:r>
              <a:rPr b="0" lang="hr-H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You tube </a:t>
            </a:r>
            <a:r>
              <a:rPr b="0" lang="hr-HR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Interview with Matt Grocoff Eko zona Croatian TV</a:t>
            </a:r>
            <a:endParaRPr b="0" lang="hr-HR" sz="2200" spc="-1" strike="noStrike">
              <a:latin typeface="Arial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8" name="Picture 2" descr=""/>
          <p:cNvPicPr/>
          <p:nvPr/>
        </p:nvPicPr>
        <p:blipFill>
          <a:blip r:embed="rId1"/>
          <a:stretch/>
        </p:blipFill>
        <p:spPr>
          <a:xfrm>
            <a:off x="2566080" y="1561320"/>
            <a:ext cx="4632120" cy="3476880"/>
          </a:xfrm>
          <a:prstGeom prst="rect">
            <a:avLst/>
          </a:prstGeom>
          <a:ln>
            <a:noFill/>
          </a:ln>
        </p:spPr>
      </p:pic>
      <p:sp>
        <p:nvSpPr>
          <p:cNvPr id="289" name="CustomShape 3"/>
          <p:cNvSpPr/>
          <p:nvPr/>
        </p:nvSpPr>
        <p:spPr>
          <a:xfrm>
            <a:off x="3528000" y="5256000"/>
            <a:ext cx="309420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Potrošnja vode, kotlić?</a:t>
            </a: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146" dur="indefinite" restart="never" nodeType="tmRoot">
          <p:childTnLst>
            <p:seq>
              <p:cTn id="147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293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6" name="Slika 308" descr=""/>
          <p:cNvPicPr/>
          <p:nvPr/>
        </p:nvPicPr>
        <p:blipFill>
          <a:blip r:embed="rId1"/>
          <a:stretch/>
        </p:blipFill>
        <p:spPr>
          <a:xfrm>
            <a:off x="881280" y="1080000"/>
            <a:ext cx="2140920" cy="2140920"/>
          </a:xfrm>
          <a:prstGeom prst="rect">
            <a:avLst/>
          </a:prstGeom>
          <a:ln>
            <a:noFill/>
          </a:ln>
        </p:spPr>
      </p:pic>
      <p:sp>
        <p:nvSpPr>
          <p:cNvPr id="297" name="CustomShape 7"/>
          <p:cNvSpPr/>
          <p:nvPr/>
        </p:nvSpPr>
        <p:spPr>
          <a:xfrm>
            <a:off x="1008000" y="5184000"/>
            <a:ext cx="698220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Tomislav Kozarčanin – Tontorino žongler</a:t>
            </a:r>
            <a:endParaRPr b="0" lang="hr-HR" sz="1800" spc="-1" strike="noStrike">
              <a:latin typeface="Arial"/>
            </a:endParaRPr>
          </a:p>
        </p:txBody>
      </p:sp>
      <p:pic>
        <p:nvPicPr>
          <p:cNvPr id="298" name="Slika 310" descr=""/>
          <p:cNvPicPr/>
          <p:nvPr/>
        </p:nvPicPr>
        <p:blipFill>
          <a:blip r:embed="rId2"/>
          <a:stretch/>
        </p:blipFill>
        <p:spPr>
          <a:xfrm>
            <a:off x="3307320" y="720000"/>
            <a:ext cx="5475240" cy="4106160"/>
          </a:xfrm>
          <a:prstGeom prst="rect">
            <a:avLst/>
          </a:prstGeom>
          <a:ln>
            <a:noFill/>
          </a:ln>
        </p:spPr>
      </p:pic>
    </p:spTree>
  </p:cSld>
  <p:transition spd="med">
    <p:dissolve/>
  </p:transition>
  <p:timing>
    <p:tnLst>
      <p:par>
        <p:cTn id="148" dur="indefinite" restart="never" nodeType="tmRoot">
          <p:childTnLst>
            <p:seq>
              <p:cTn id="149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302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5" name="" descr=""/>
          <p:cNvPicPr/>
          <p:nvPr/>
        </p:nvPicPr>
        <p:blipFill>
          <a:blip r:embed="rId1"/>
          <a:stretch/>
        </p:blipFill>
        <p:spPr>
          <a:xfrm>
            <a:off x="1795320" y="819360"/>
            <a:ext cx="5836320" cy="3932280"/>
          </a:xfrm>
          <a:prstGeom prst="rect">
            <a:avLst/>
          </a:prstGeom>
          <a:ln>
            <a:noFill/>
          </a:ln>
        </p:spPr>
      </p:pic>
      <p:sp>
        <p:nvSpPr>
          <p:cNvPr id="306" name="CustomShape 7"/>
          <p:cNvSpPr/>
          <p:nvPr/>
        </p:nvSpPr>
        <p:spPr>
          <a:xfrm>
            <a:off x="1800000" y="5040000"/>
            <a:ext cx="583164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ZEZ Zelena energetska zadruga</a:t>
            </a: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150" dur="indefinite" restart="never" nodeType="tmRoot">
          <p:childTnLst>
            <p:seq>
              <p:cTn id="151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310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Arial"/>
                <a:ea typeface="DejaVu Sans"/>
              </a:rPr>
              <a:t>Indoor environment?</a:t>
            </a:r>
            <a:br/>
            <a:br/>
            <a:r>
              <a:rPr b="0" lang="hr-HR" sz="2400" spc="-1" strike="noStrike">
                <a:solidFill>
                  <a:srgbClr val="000000"/>
                </a:solidFill>
                <a:latin typeface="Arial"/>
                <a:ea typeface="DejaVu Sans"/>
              </a:rPr>
              <a:t>prof.dr. Ljubomir Miščević</a:t>
            </a:r>
            <a:endParaRPr b="0" lang="hr-H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Arial"/>
                <a:ea typeface="DejaVu Sans"/>
              </a:rPr>
              <a:t>Arhitektonski fakultet ZG</a:t>
            </a:r>
            <a:endParaRPr b="0" lang="hr-HR" sz="2400" spc="-1" strike="noStrike">
              <a:latin typeface="Arial"/>
            </a:endParaRPr>
          </a:p>
        </p:txBody>
      </p:sp>
      <p:pic>
        <p:nvPicPr>
          <p:cNvPr id="313" name="Slika 318" descr=""/>
          <p:cNvPicPr/>
          <p:nvPr/>
        </p:nvPicPr>
        <p:blipFill>
          <a:blip r:embed="rId1"/>
          <a:stretch/>
        </p:blipFill>
        <p:spPr>
          <a:xfrm>
            <a:off x="4248720" y="1080000"/>
            <a:ext cx="4605120" cy="4605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152" dur="indefinite" restart="never" nodeType="tmRoot">
          <p:childTnLst>
            <p:seq>
              <p:cTn id="153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317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20" name="Slika 325" descr=""/>
          <p:cNvPicPr/>
          <p:nvPr/>
        </p:nvPicPr>
        <p:blipFill>
          <a:blip r:embed="rId1"/>
          <a:srcRect l="0" t="-736" r="0" b="0"/>
          <a:stretch/>
        </p:blipFill>
        <p:spPr>
          <a:xfrm>
            <a:off x="592200" y="3159000"/>
            <a:ext cx="3655080" cy="2455200"/>
          </a:xfrm>
          <a:prstGeom prst="rect">
            <a:avLst/>
          </a:prstGeom>
          <a:ln>
            <a:noFill/>
          </a:ln>
        </p:spPr>
      </p:pic>
      <p:pic>
        <p:nvPicPr>
          <p:cNvPr id="321" name="Slika 326" descr=""/>
          <p:cNvPicPr/>
          <p:nvPr/>
        </p:nvPicPr>
        <p:blipFill>
          <a:blip r:embed="rId2"/>
          <a:srcRect l="0" t="0" r="3647" b="0"/>
          <a:stretch/>
        </p:blipFill>
        <p:spPr>
          <a:xfrm>
            <a:off x="4248000" y="3159000"/>
            <a:ext cx="4207680" cy="2455200"/>
          </a:xfrm>
          <a:prstGeom prst="rect">
            <a:avLst/>
          </a:prstGeom>
          <a:ln>
            <a:noFill/>
          </a:ln>
        </p:spPr>
      </p:pic>
      <p:pic>
        <p:nvPicPr>
          <p:cNvPr id="322" name="Slika 327" descr=""/>
          <p:cNvPicPr/>
          <p:nvPr/>
        </p:nvPicPr>
        <p:blipFill>
          <a:blip r:embed="rId3"/>
          <a:srcRect l="8754" t="0" r="15638" b="0"/>
          <a:stretch/>
        </p:blipFill>
        <p:spPr>
          <a:xfrm>
            <a:off x="576000" y="428400"/>
            <a:ext cx="3669120" cy="2728080"/>
          </a:xfrm>
          <a:prstGeom prst="rect">
            <a:avLst/>
          </a:prstGeom>
          <a:ln>
            <a:noFill/>
          </a:ln>
        </p:spPr>
      </p:pic>
      <p:pic>
        <p:nvPicPr>
          <p:cNvPr id="323" name="Slika 328" descr=""/>
          <p:cNvPicPr/>
          <p:nvPr/>
        </p:nvPicPr>
        <p:blipFill>
          <a:blip r:embed="rId4"/>
          <a:srcRect l="0" t="3283" r="0" b="0"/>
          <a:stretch/>
        </p:blipFill>
        <p:spPr>
          <a:xfrm>
            <a:off x="4245840" y="432000"/>
            <a:ext cx="4225680" cy="2724480"/>
          </a:xfrm>
          <a:prstGeom prst="rect">
            <a:avLst/>
          </a:prstGeom>
          <a:ln>
            <a:noFill/>
          </a:ln>
        </p:spPr>
      </p:pic>
      <p:sp>
        <p:nvSpPr>
          <p:cNvPr id="324" name="CustomShape 7"/>
          <p:cNvSpPr/>
          <p:nvPr/>
        </p:nvSpPr>
        <p:spPr>
          <a:xfrm>
            <a:off x="576000" y="5688000"/>
            <a:ext cx="7990200" cy="65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„</a:t>
            </a: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Spas nije u </a:t>
            </a:r>
            <a:r>
              <a:rPr b="0" i="1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tehničkim rješenjima </a:t>
            </a: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nego u promjeni svijesti i ponašanja ljudi”</a:t>
            </a:r>
            <a:br/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                        </a:t>
            </a:r>
            <a:r>
              <a:rPr b="0" lang="hr-HR" sz="1800" spc="-1" strike="noStrike" baseline="-33000">
                <a:solidFill>
                  <a:srgbClr val="000000"/>
                </a:solidFill>
                <a:latin typeface="Arial"/>
                <a:ea typeface="DejaVu Sans"/>
              </a:rPr>
              <a:t>Rudi Supek </a:t>
            </a:r>
            <a:r>
              <a:rPr b="0" i="1" lang="hr-HR" sz="1800" spc="-1" strike="noStrike" baseline="-33000">
                <a:solidFill>
                  <a:srgbClr val="000000"/>
                </a:solidFill>
                <a:latin typeface="Arial"/>
                <a:ea typeface="DejaVu Sans"/>
              </a:rPr>
              <a:t>Ovo je jedina zemlja</a:t>
            </a: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154" dur="indefinite" restart="never" nodeType="tmRoot">
          <p:childTnLst>
            <p:seq>
              <p:cTn id="155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328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6"/>
          <p:cNvSpPr/>
          <p:nvPr/>
        </p:nvSpPr>
        <p:spPr>
          <a:xfrm>
            <a:off x="457200" y="-280800"/>
            <a:ext cx="8226360" cy="774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3200" spc="-1" strike="noStrike">
                <a:solidFill>
                  <a:srgbClr val="000000"/>
                </a:solidFill>
                <a:latin typeface="Arial"/>
                <a:ea typeface="DejaVu Sans"/>
              </a:rPr>
              <a:t>Dvije toksikološke struje: </a:t>
            </a:r>
            <a:endParaRPr b="0" lang="hr-HR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3200" spc="-1" strike="noStrike">
                <a:solidFill>
                  <a:srgbClr val="000000"/>
                </a:solidFill>
                <a:latin typeface="Arial"/>
                <a:ea typeface="DejaVu Sans"/>
              </a:rPr>
              <a:t>1. klasična toksikologija: MDK – maksimalno dopuštene količine, A+B=A+B,</a:t>
            </a:r>
            <a:br/>
            <a:endParaRPr b="0" lang="hr-HR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3200" spc="-1" strike="noStrike">
                <a:solidFill>
                  <a:srgbClr val="000000"/>
                </a:solidFill>
                <a:latin typeface="Arial"/>
                <a:ea typeface="DejaVu Sans"/>
              </a:rPr>
              <a:t>2. od 100000 kemikalija 21000 sporno, A+B=A</a:t>
            </a:r>
            <a:r>
              <a:rPr b="0" lang="hr-HR" sz="32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?</a:t>
            </a:r>
            <a:r>
              <a:rPr b="0" lang="hr-HR" sz="3200" spc="-1" strike="noStrike">
                <a:solidFill>
                  <a:srgbClr val="000000"/>
                </a:solidFill>
                <a:latin typeface="Arial"/>
                <a:ea typeface="DejaVu Sans"/>
              </a:rPr>
              <a:t>+B</a:t>
            </a:r>
            <a:r>
              <a:rPr b="0" lang="hr-HR" sz="32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n</a:t>
            </a:r>
            <a:r>
              <a:rPr b="0" lang="hr-HR" sz="32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hr-HR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br/>
            <a:br/>
            <a:endParaRPr b="0" lang="hr-HR" sz="3200" spc="-1" strike="noStrike">
              <a:latin typeface="Arial"/>
            </a:endParaRPr>
          </a:p>
        </p:txBody>
      </p:sp>
      <p:pic>
        <p:nvPicPr>
          <p:cNvPr id="331" name="Slika 338" descr=""/>
          <p:cNvPicPr/>
          <p:nvPr/>
        </p:nvPicPr>
        <p:blipFill>
          <a:blip r:embed="rId1"/>
          <a:stretch/>
        </p:blipFill>
        <p:spPr>
          <a:xfrm>
            <a:off x="5366160" y="470880"/>
            <a:ext cx="3272760" cy="2192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6" dur="indefinite" restart="never" nodeType="tmRoot">
          <p:childTnLst>
            <p:seq>
              <p:cTn id="157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202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5" name="Slika 205" descr=""/>
          <p:cNvPicPr/>
          <p:nvPr/>
        </p:nvPicPr>
        <p:blipFill>
          <a:blip r:embed="rId1"/>
          <a:stretch/>
        </p:blipFill>
        <p:spPr>
          <a:xfrm>
            <a:off x="2160000" y="894240"/>
            <a:ext cx="5199840" cy="4792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glitter dir="l" pattern="hexagon"/>
      </p:transition>
    </mc:Choice>
    <mc:Fallback>
      <p:transition spd="med">
        <p:fade/>
      </p:transition>
    </mc:Fallback>
  </mc:AlternateContent>
  <p:timing>
    <p:tnLst>
      <p:par>
        <p:cTn id="3" dur="indefinite" restart="never" nodeType="tmRoot">
          <p:childTnLst>
            <p:seq>
              <p:cTn id="4" dur="indefinite" nodeType="mainSeq">
                <p:childTnLst>
                  <p:par>
                    <p:cTn id="5" fill="hold">
                      <p:stCondLst>
                        <p:cond delay="indefinite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335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CustomShape 5"/>
          <p:cNvSpPr/>
          <p:nvPr/>
        </p:nvSpPr>
        <p:spPr>
          <a:xfrm>
            <a:off x="457200" y="273600"/>
            <a:ext cx="8226360" cy="145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hr-HR" sz="2600" spc="-1" strike="noStrike">
                <a:solidFill>
                  <a:srgbClr val="000000"/>
                </a:solidFill>
                <a:latin typeface="Arial"/>
                <a:ea typeface="DejaVu Sans"/>
              </a:rPr>
              <a:t>Prof. Valerije Vrček </a:t>
            </a:r>
            <a:br/>
            <a:r>
              <a:rPr b="0" lang="hr-HR" sz="2600" spc="-1" strike="noStrike">
                <a:solidFill>
                  <a:srgbClr val="000000"/>
                </a:solidFill>
                <a:latin typeface="Arial"/>
                <a:ea typeface="DejaVu Sans"/>
              </a:rPr>
              <a:t>Farmaceutsko-biokemijski </a:t>
            </a:r>
            <a:br/>
            <a:r>
              <a:rPr b="0" lang="hr-HR" sz="2600" spc="-1" strike="noStrike">
                <a:solidFill>
                  <a:srgbClr val="000000"/>
                </a:solidFill>
                <a:latin typeface="Arial"/>
                <a:ea typeface="DejaVu Sans"/>
              </a:rPr>
              <a:t>fakultet ZG </a:t>
            </a:r>
            <a:endParaRPr b="0" lang="hr-HR" sz="2600" spc="-1" strike="noStrike">
              <a:latin typeface="Arial"/>
            </a:endParaRPr>
          </a:p>
        </p:txBody>
      </p:sp>
      <p:sp>
        <p:nvSpPr>
          <p:cNvPr id="337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8" name="Slika 346" descr=""/>
          <p:cNvPicPr/>
          <p:nvPr/>
        </p:nvPicPr>
        <p:blipFill>
          <a:blip r:embed="rId1"/>
          <a:stretch/>
        </p:blipFill>
        <p:spPr>
          <a:xfrm>
            <a:off x="5812560" y="504000"/>
            <a:ext cx="2682720" cy="4029480"/>
          </a:xfrm>
          <a:prstGeom prst="rect">
            <a:avLst/>
          </a:prstGeom>
          <a:ln>
            <a:noFill/>
          </a:ln>
        </p:spPr>
      </p:pic>
      <p:pic>
        <p:nvPicPr>
          <p:cNvPr id="339" name="Slika 347" descr=""/>
          <p:cNvPicPr/>
          <p:nvPr/>
        </p:nvPicPr>
        <p:blipFill>
          <a:blip r:embed="rId2"/>
          <a:stretch/>
        </p:blipFill>
        <p:spPr>
          <a:xfrm>
            <a:off x="648000" y="2525400"/>
            <a:ext cx="4893480" cy="2952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158" dur="indefinite" restart="never" nodeType="tmRoot">
          <p:childTnLst>
            <p:seq>
              <p:cTn id="159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1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2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343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5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6" name="CustomShape 7"/>
          <p:cNvSpPr/>
          <p:nvPr/>
        </p:nvSpPr>
        <p:spPr>
          <a:xfrm>
            <a:off x="3384360" y="4175640"/>
            <a:ext cx="1725120" cy="172512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                                 </a:t>
            </a:r>
            <a:endParaRPr b="0" lang="hr-HR" sz="1800" spc="-1" strike="noStrike">
              <a:latin typeface="Arial"/>
            </a:endParaRPr>
          </a:p>
        </p:txBody>
      </p:sp>
      <p:pic>
        <p:nvPicPr>
          <p:cNvPr id="347" name="Slika 356" descr=""/>
          <p:cNvPicPr/>
          <p:nvPr/>
        </p:nvPicPr>
        <p:blipFill>
          <a:blip r:embed="rId2"/>
          <a:srcRect l="6084" t="0" r="0" b="0"/>
          <a:stretch/>
        </p:blipFill>
        <p:spPr>
          <a:xfrm rot="5415600">
            <a:off x="-441000" y="422280"/>
            <a:ext cx="4119840" cy="3289680"/>
          </a:xfrm>
          <a:prstGeom prst="rect">
            <a:avLst/>
          </a:prstGeom>
          <a:ln>
            <a:noFill/>
          </a:ln>
        </p:spPr>
      </p:pic>
      <p:pic>
        <p:nvPicPr>
          <p:cNvPr id="348" name="Slika 357" descr=""/>
          <p:cNvPicPr/>
          <p:nvPr/>
        </p:nvPicPr>
        <p:blipFill>
          <a:blip r:embed="rId3"/>
          <a:srcRect l="0" t="0" r="0" b="5198"/>
          <a:stretch/>
        </p:blipFill>
        <p:spPr>
          <a:xfrm>
            <a:off x="3061440" y="-7920"/>
            <a:ext cx="5870160" cy="4173120"/>
          </a:xfrm>
          <a:prstGeom prst="rect">
            <a:avLst/>
          </a:prstGeom>
          <a:ln>
            <a:noFill/>
          </a:ln>
        </p:spPr>
      </p:pic>
      <p:sp>
        <p:nvSpPr>
          <p:cNvPr id="349" name="CustomShape 8"/>
          <p:cNvSpPr/>
          <p:nvPr/>
        </p:nvSpPr>
        <p:spPr>
          <a:xfrm>
            <a:off x="0" y="3960000"/>
            <a:ext cx="3381480" cy="239472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CE"/>
                <a:ea typeface="DejaVu Sans"/>
              </a:rPr>
              <a:t>     </a:t>
            </a:r>
            <a:endParaRPr b="0" lang="hr-HR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CE"/>
                <a:ea typeface="DejaVu Sans"/>
              </a:rPr>
              <a:t>      </a:t>
            </a:r>
            <a:endParaRPr b="0" lang="hr-HR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CE"/>
                <a:ea typeface="DejaVu Sans"/>
              </a:rPr>
              <a:t>MARKO CAPEK, Udruga Terra Hub Croatia </a:t>
            </a:r>
            <a:endParaRPr b="0" lang="hr-HR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CE"/>
                <a:ea typeface="Arial CE"/>
              </a:rPr>
              <a:t>Inicijativa , Održivi Život</a:t>
            </a:r>
            <a:endParaRPr b="0" lang="hr-HR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CE"/>
                <a:ea typeface="Arial CE"/>
              </a:rPr>
              <a:t>www.odrzivizivot.net</a:t>
            </a:r>
            <a:endParaRPr b="0" lang="hr-HR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200" spc="-1" strike="noStrike">
              <a:latin typeface="Arial"/>
            </a:endParaRPr>
          </a:p>
        </p:txBody>
      </p:sp>
      <p:sp>
        <p:nvSpPr>
          <p:cNvPr id="350" name="CustomShape 9"/>
          <p:cNvSpPr/>
          <p:nvPr/>
        </p:nvSpPr>
        <p:spPr>
          <a:xfrm>
            <a:off x="5256000" y="4608000"/>
            <a:ext cx="359820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You tube Marko Capek Eko zona</a:t>
            </a: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160" dur="indefinite" restart="never" nodeType="tmRoot">
          <p:childTnLst>
            <p:seq>
              <p:cTn id="161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2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3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354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5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57" name="Slika 367" descr=""/>
          <p:cNvPicPr/>
          <p:nvPr/>
        </p:nvPicPr>
        <p:blipFill>
          <a:blip r:embed="rId1"/>
          <a:stretch/>
        </p:blipFill>
        <p:spPr>
          <a:xfrm rot="5407200">
            <a:off x="4154040" y="1396440"/>
            <a:ext cx="4813920" cy="3609720"/>
          </a:xfrm>
          <a:prstGeom prst="rect">
            <a:avLst/>
          </a:prstGeom>
          <a:ln>
            <a:noFill/>
          </a:ln>
        </p:spPr>
      </p:pic>
      <p:pic>
        <p:nvPicPr>
          <p:cNvPr id="358" name="Slika 368" descr=""/>
          <p:cNvPicPr/>
          <p:nvPr/>
        </p:nvPicPr>
        <p:blipFill>
          <a:blip r:embed="rId2"/>
          <a:stretch/>
        </p:blipFill>
        <p:spPr>
          <a:xfrm>
            <a:off x="771480" y="792000"/>
            <a:ext cx="3618720" cy="4825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2" dur="indefinite" restart="never" nodeType="tmRoot">
          <p:childTnLst>
            <p:seq>
              <p:cTn id="163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362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5" name="Slika 376" descr=""/>
          <p:cNvPicPr/>
          <p:nvPr/>
        </p:nvPicPr>
        <p:blipFill>
          <a:blip r:embed="rId1"/>
          <a:stretch/>
        </p:blipFill>
        <p:spPr>
          <a:xfrm>
            <a:off x="2233080" y="648000"/>
            <a:ext cx="5253120" cy="5253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164" dur="indefinite" restart="never" nodeType="tmRoot">
          <p:childTnLst>
            <p:seq>
              <p:cTn id="165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369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hr-HR" sz="44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</a:t>
            </a:r>
            <a:r>
              <a:rPr b="0" lang="hr-HR" sz="4400" spc="-1" strike="noStrike">
                <a:solidFill>
                  <a:srgbClr val="000000"/>
                </a:solidFill>
                <a:latin typeface="Arial"/>
                <a:ea typeface="DejaVu Sans"/>
              </a:rPr>
              <a:t>REACH</a:t>
            </a:r>
            <a:endParaRPr b="0" lang="hr-HR" sz="4400" spc="-1" strike="noStrike">
              <a:latin typeface="Arial"/>
            </a:endParaRPr>
          </a:p>
        </p:txBody>
      </p:sp>
      <p:sp>
        <p:nvSpPr>
          <p:cNvPr id="371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</p:txBody>
      </p:sp>
      <p:pic>
        <p:nvPicPr>
          <p:cNvPr id="372" name="Slika 392" descr=""/>
          <p:cNvPicPr/>
          <p:nvPr/>
        </p:nvPicPr>
        <p:blipFill>
          <a:blip r:embed="rId1"/>
          <a:stretch/>
        </p:blipFill>
        <p:spPr>
          <a:xfrm>
            <a:off x="3745440" y="2846160"/>
            <a:ext cx="5181120" cy="2840400"/>
          </a:xfrm>
          <a:prstGeom prst="rect">
            <a:avLst/>
          </a:prstGeom>
          <a:ln>
            <a:noFill/>
          </a:ln>
        </p:spPr>
      </p:pic>
      <p:pic>
        <p:nvPicPr>
          <p:cNvPr id="373" name="Slika 393" descr=""/>
          <p:cNvPicPr/>
          <p:nvPr/>
        </p:nvPicPr>
        <p:blipFill>
          <a:blip r:embed="rId2"/>
          <a:stretch/>
        </p:blipFill>
        <p:spPr>
          <a:xfrm>
            <a:off x="186120" y="648360"/>
            <a:ext cx="5067000" cy="2804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166" dur="indefinite" restart="never" nodeType="tmRoot">
          <p:childTnLst>
            <p:seq>
              <p:cTn id="167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377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8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CustomShape 6"/>
          <p:cNvSpPr/>
          <p:nvPr/>
        </p:nvSpPr>
        <p:spPr>
          <a:xfrm>
            <a:off x="457200" y="1314360"/>
            <a:ext cx="8226360" cy="4555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3200" spc="-1" strike="noStrike">
                <a:solidFill>
                  <a:srgbClr val="000000"/>
                </a:solidFill>
                <a:latin typeface="Arial"/>
                <a:ea typeface="DejaVu Sans"/>
              </a:rPr>
              <a:t>        </a:t>
            </a:r>
            <a:r>
              <a:rPr b="0" lang="hr-HR" sz="3200" spc="-1" strike="noStrike">
                <a:solidFill>
                  <a:srgbClr val="000000"/>
                </a:solidFill>
                <a:latin typeface="Arial"/>
                <a:ea typeface="DejaVu Sans"/>
              </a:rPr>
              <a:t>Ej, bolje ti je...</a:t>
            </a:r>
            <a:endParaRPr b="0" lang="hr-HR" sz="3200" spc="-1" strike="noStrike">
              <a:latin typeface="Arial"/>
            </a:endParaRPr>
          </a:p>
        </p:txBody>
      </p:sp>
      <p:pic>
        <p:nvPicPr>
          <p:cNvPr id="380" name="Slika 401" descr=""/>
          <p:cNvPicPr/>
          <p:nvPr/>
        </p:nvPicPr>
        <p:blipFill>
          <a:blip r:embed="rId1"/>
          <a:stretch/>
        </p:blipFill>
        <p:spPr>
          <a:xfrm>
            <a:off x="2376000" y="504000"/>
            <a:ext cx="4736880" cy="4635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168" dur="indefinite" restart="never" nodeType="tmRoot">
          <p:childTnLst>
            <p:seq>
              <p:cTn id="169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2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384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5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hr-HR" sz="4400" spc="-1" strike="noStrike">
                <a:solidFill>
                  <a:srgbClr val="000000"/>
                </a:solidFill>
                <a:latin typeface="Arial"/>
                <a:ea typeface="DejaVu Sans"/>
              </a:rPr>
              <a:t>Hrana i ekološka odgovornost</a:t>
            </a:r>
            <a:endParaRPr b="0" lang="hr-HR" sz="4400" spc="-1" strike="noStrike">
              <a:latin typeface="Arial"/>
            </a:endParaRPr>
          </a:p>
        </p:txBody>
      </p:sp>
      <p:sp>
        <p:nvSpPr>
          <p:cNvPr id="386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87" name="Slika 409" descr=""/>
          <p:cNvPicPr/>
          <p:nvPr/>
        </p:nvPicPr>
        <p:blipFill>
          <a:blip r:embed="rId1"/>
          <a:stretch/>
        </p:blipFill>
        <p:spPr>
          <a:xfrm>
            <a:off x="1944000" y="1604520"/>
            <a:ext cx="5757120" cy="4317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170" dur="indefinite" restart="never" nodeType="tmRoot">
          <p:childTnLst>
            <p:seq>
              <p:cTn id="171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0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391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94" name="Slika 417" descr=""/>
          <p:cNvPicPr/>
          <p:nvPr/>
        </p:nvPicPr>
        <p:blipFill>
          <a:blip r:embed="rId1"/>
          <a:stretch/>
        </p:blipFill>
        <p:spPr>
          <a:xfrm>
            <a:off x="457200" y="411840"/>
            <a:ext cx="4795920" cy="4769280"/>
          </a:xfrm>
          <a:prstGeom prst="rect">
            <a:avLst/>
          </a:prstGeom>
          <a:ln>
            <a:noFill/>
          </a:ln>
        </p:spPr>
      </p:pic>
      <p:pic>
        <p:nvPicPr>
          <p:cNvPr id="395" name="Slika 418" descr=""/>
          <p:cNvPicPr/>
          <p:nvPr/>
        </p:nvPicPr>
        <p:blipFill>
          <a:blip r:embed="rId2"/>
          <a:srcRect l="30226" t="0" r="0" b="0"/>
          <a:stretch/>
        </p:blipFill>
        <p:spPr>
          <a:xfrm>
            <a:off x="5256000" y="412920"/>
            <a:ext cx="3597120" cy="2896200"/>
          </a:xfrm>
          <a:prstGeom prst="rect">
            <a:avLst/>
          </a:prstGeom>
          <a:ln>
            <a:noFill/>
          </a:ln>
        </p:spPr>
      </p:pic>
      <p:pic>
        <p:nvPicPr>
          <p:cNvPr id="396" name="Slika 419" descr=""/>
          <p:cNvPicPr/>
          <p:nvPr/>
        </p:nvPicPr>
        <p:blipFill>
          <a:blip r:embed="rId3"/>
          <a:srcRect l="0" t="0" r="0" b="7567"/>
          <a:stretch/>
        </p:blipFill>
        <p:spPr>
          <a:xfrm>
            <a:off x="5256000" y="3312000"/>
            <a:ext cx="3597120" cy="1868760"/>
          </a:xfrm>
          <a:prstGeom prst="rect">
            <a:avLst/>
          </a:prstGeom>
          <a:ln>
            <a:noFill/>
          </a:ln>
        </p:spPr>
      </p:pic>
      <p:sp>
        <p:nvSpPr>
          <p:cNvPr id="397" name="CustomShape 7"/>
          <p:cNvSpPr/>
          <p:nvPr/>
        </p:nvSpPr>
        <p:spPr>
          <a:xfrm>
            <a:off x="457200" y="5328000"/>
            <a:ext cx="8397360" cy="34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Sonja Karoglan Todorović, Ana Marušić Lisac i Senad Hujić</a:t>
            </a: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172" dur="indefinite" restart="never" nodeType="tmRoot">
          <p:childTnLst>
            <p:seq>
              <p:cTn id="173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0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401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04" name="Slika 428" descr=""/>
          <p:cNvPicPr/>
          <p:nvPr/>
        </p:nvPicPr>
        <p:blipFill>
          <a:blip r:embed="rId1"/>
          <a:srcRect l="2453" t="0" r="0" b="0"/>
          <a:stretch/>
        </p:blipFill>
        <p:spPr>
          <a:xfrm>
            <a:off x="504000" y="298800"/>
            <a:ext cx="3859920" cy="2967120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405" name="Slika 429" descr=""/>
          <p:cNvPicPr/>
          <p:nvPr/>
        </p:nvPicPr>
        <p:blipFill>
          <a:blip r:embed="rId2"/>
          <a:srcRect l="0" t="0" r="11673" b="0"/>
          <a:stretch/>
        </p:blipFill>
        <p:spPr>
          <a:xfrm>
            <a:off x="4320000" y="270720"/>
            <a:ext cx="3956760" cy="2995200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406" name="Slika 430" descr=""/>
          <p:cNvPicPr/>
          <p:nvPr/>
        </p:nvPicPr>
        <p:blipFill>
          <a:blip r:embed="rId3"/>
          <a:srcRect l="0" t="-1068" r="0" b="0"/>
          <a:stretch/>
        </p:blipFill>
        <p:spPr>
          <a:xfrm>
            <a:off x="462960" y="3240720"/>
            <a:ext cx="3926160" cy="2653560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407" name="Slika 431" descr=""/>
          <p:cNvPicPr/>
          <p:nvPr/>
        </p:nvPicPr>
        <p:blipFill>
          <a:blip r:embed="rId4"/>
          <a:stretch/>
        </p:blipFill>
        <p:spPr>
          <a:xfrm>
            <a:off x="4340880" y="3268800"/>
            <a:ext cx="3936240" cy="2632320"/>
          </a:xfrm>
          <a:prstGeom prst="rect">
            <a:avLst/>
          </a:prstGeom>
          <a:ln>
            <a:solidFill>
              <a:srgbClr val="3465a4"/>
            </a:solidFill>
          </a:ln>
        </p:spPr>
      </p:pic>
      <p:sp>
        <p:nvSpPr>
          <p:cNvPr id="408" name="CustomShape 7"/>
          <p:cNvSpPr/>
          <p:nvPr/>
        </p:nvSpPr>
        <p:spPr>
          <a:xfrm>
            <a:off x="648000" y="2880000"/>
            <a:ext cx="223020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Mirjana Matulić</a:t>
            </a: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174" dur="indefinite" restart="never" nodeType="tmRoot">
          <p:childTnLst>
            <p:seq>
              <p:cTn id="175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0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1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412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3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3200" spc="-1" strike="noStrike">
                <a:solidFill>
                  <a:srgbClr val="000000"/>
                </a:solidFill>
                <a:latin typeface="Arial"/>
                <a:ea typeface="DejaVu Sans"/>
              </a:rPr>
              <a:t>Gdje je lova za ekološku hranu?</a:t>
            </a:r>
            <a:r>
              <a:rPr b="0" lang="hr-HR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hr-HR" sz="4400" spc="-1" strike="noStrike">
              <a:latin typeface="Arial"/>
            </a:endParaRPr>
          </a:p>
        </p:txBody>
      </p:sp>
      <p:sp>
        <p:nvSpPr>
          <p:cNvPr id="414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hr-HR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najveća pokretna odlagališta otpada</a:t>
            </a:r>
            <a:endParaRPr b="0" lang="hr-HR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sindrom dobre domaćice</a:t>
            </a:r>
            <a:endParaRPr b="0" lang="hr-HR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reforma poticaja, Akcijski plan za ekološku </a:t>
            </a:r>
            <a:endParaRPr b="0" lang="hr-HR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32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0" lang="hr-HR" sz="3200" spc="-1" strike="noStrike">
                <a:solidFill>
                  <a:srgbClr val="000000"/>
                </a:solidFill>
                <a:latin typeface="Arial"/>
                <a:ea typeface="DejaVu Sans"/>
              </a:rPr>
              <a:t>poljoprivredu Zagrebačke županije</a:t>
            </a:r>
            <a:endParaRPr b="0" lang="hr-HR" sz="3200" spc="-1" strike="noStrike">
              <a:latin typeface="Arial"/>
            </a:endParaRPr>
          </a:p>
        </p:txBody>
      </p:sp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176" dur="indefinite" restart="never" nodeType="tmRoot">
          <p:childTnLst>
            <p:seq>
              <p:cTn id="177" dur="indefinite" nodeType="mainSeq">
                <p:childTnLst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2" dur="1000"/>
                                        <p:tgtEl>
                                          <p:spTgt spid="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3" dur="1000" fill="hold"/>
                                        <p:tgtEl>
                                          <p:spTgt spid="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4" dur="1000" fill="hold"/>
                                        <p:tgtEl>
                                          <p:spTgt spid="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9" dur="500"/>
                                        <p:tgtEl>
                                          <p:spTgt spid="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194" dur="500"/>
                                        <p:tgtEl>
                                          <p:spTgt spid="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99" dur="500"/>
                                        <p:tgtEl>
                                          <p:spTgt spid="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209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2" name="Slika 213" descr=""/>
          <p:cNvPicPr/>
          <p:nvPr/>
        </p:nvPicPr>
        <p:blipFill>
          <a:blip r:embed="rId1"/>
          <a:stretch/>
        </p:blipFill>
        <p:spPr>
          <a:xfrm>
            <a:off x="5189760" y="734040"/>
            <a:ext cx="3110040" cy="4147560"/>
          </a:xfrm>
          <a:prstGeom prst="rect">
            <a:avLst/>
          </a:prstGeom>
          <a:ln>
            <a:noFill/>
          </a:ln>
        </p:spPr>
      </p:pic>
      <p:sp>
        <p:nvSpPr>
          <p:cNvPr id="213" name="CustomShape 7"/>
          <p:cNvSpPr/>
          <p:nvPr/>
        </p:nvSpPr>
        <p:spPr>
          <a:xfrm>
            <a:off x="1113840" y="3184200"/>
            <a:ext cx="2734200" cy="172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Matija Hlebar</a:t>
            </a:r>
            <a:br/>
            <a:br/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www.uzorhrvatske.hr</a:t>
            </a:r>
            <a:endParaRPr b="0" lang="hr-HR" sz="1800" spc="-1" strike="noStrike">
              <a:latin typeface="Arial"/>
            </a:endParaRPr>
          </a:p>
        </p:txBody>
      </p:sp>
      <p:pic>
        <p:nvPicPr>
          <p:cNvPr id="214" name="Slika 215" descr=""/>
          <p:cNvPicPr/>
          <p:nvPr/>
        </p:nvPicPr>
        <p:blipFill>
          <a:blip r:embed="rId2"/>
          <a:stretch/>
        </p:blipFill>
        <p:spPr>
          <a:xfrm>
            <a:off x="1152000" y="576000"/>
            <a:ext cx="4034880" cy="2305440"/>
          </a:xfrm>
          <a:prstGeom prst="rect">
            <a:avLst/>
          </a:prstGeom>
          <a:ln>
            <a:noFill/>
          </a:ln>
        </p:spPr>
      </p:pic>
      <p:pic>
        <p:nvPicPr>
          <p:cNvPr id="215" name="Slika 216" descr=""/>
          <p:cNvPicPr/>
          <p:nvPr/>
        </p:nvPicPr>
        <p:blipFill>
          <a:blip r:embed="rId3"/>
          <a:stretch/>
        </p:blipFill>
        <p:spPr>
          <a:xfrm rot="21589200">
            <a:off x="3813480" y="2885400"/>
            <a:ext cx="1364040" cy="1819440"/>
          </a:xfrm>
          <a:prstGeom prst="rect">
            <a:avLst/>
          </a:prstGeom>
          <a:ln>
            <a:noFill/>
          </a:ln>
        </p:spPr>
      </p:pic>
      <p:pic>
        <p:nvPicPr>
          <p:cNvPr id="216" name="Slika 12" descr=""/>
          <p:cNvPicPr/>
          <p:nvPr/>
        </p:nvPicPr>
        <p:blipFill>
          <a:blip r:embed="rId4"/>
          <a:stretch/>
        </p:blipFill>
        <p:spPr>
          <a:xfrm>
            <a:off x="1152720" y="559440"/>
            <a:ext cx="4034880" cy="2305440"/>
          </a:xfrm>
          <a:prstGeom prst="rect">
            <a:avLst/>
          </a:prstGeom>
          <a:ln>
            <a:noFill/>
          </a:ln>
        </p:spPr>
      </p:pic>
      <p:pic>
        <p:nvPicPr>
          <p:cNvPr id="217" name="Slika 13" descr=""/>
          <p:cNvPicPr/>
          <p:nvPr/>
        </p:nvPicPr>
        <p:blipFill>
          <a:blip r:embed="rId5"/>
          <a:stretch/>
        </p:blipFill>
        <p:spPr>
          <a:xfrm rot="21589200">
            <a:off x="3814200" y="2868840"/>
            <a:ext cx="1364040" cy="1819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12" dur="indefinite" restart="never" nodeType="tmRoot">
          <p:childTnLst>
            <p:seq>
              <p:cTn id="13" dur="indefinite" nodeType="mainSeq"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6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7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418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9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0" name="CustomShape 6"/>
          <p:cNvSpPr/>
          <p:nvPr/>
        </p:nvSpPr>
        <p:spPr>
          <a:xfrm>
            <a:off x="410760" y="144000"/>
            <a:ext cx="8226360" cy="582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2200" spc="-1" strike="noStrike">
                <a:solidFill>
                  <a:srgbClr val="000000"/>
                </a:solidFill>
                <a:latin typeface="Arial"/>
                <a:ea typeface="DejaVu Sans"/>
              </a:rPr>
              <a:t>PRIJE KUPOVINE</a:t>
            </a:r>
            <a:endParaRPr b="0" lang="hr-HR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2200" spc="-1" strike="noStrike">
              <a:latin typeface="Arial"/>
            </a:endParaRPr>
          </a:p>
          <a:p>
            <a:pPr marL="216000" indent="-2131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200" spc="-1" strike="noStrike">
                <a:solidFill>
                  <a:srgbClr val="000000"/>
                </a:solidFill>
                <a:latin typeface="Arial"/>
                <a:ea typeface="DejaVu Sans"/>
              </a:rPr>
              <a:t>Definirajte tjedni jelovnik</a:t>
            </a:r>
            <a:endParaRPr b="0" lang="hr-HR" sz="2200" spc="-1" strike="noStrike">
              <a:latin typeface="Arial"/>
            </a:endParaRPr>
          </a:p>
          <a:p>
            <a:pPr marL="216000" indent="-2131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200" spc="-1" strike="noStrike">
                <a:solidFill>
                  <a:srgbClr val="000000"/>
                </a:solidFill>
                <a:latin typeface="Arial"/>
                <a:ea typeface="DejaVu Sans"/>
              </a:rPr>
              <a:t>Napravite popis potrebnih namirnica</a:t>
            </a:r>
            <a:endParaRPr b="0" lang="hr-HR" sz="2200" spc="-1" strike="noStrike">
              <a:latin typeface="Arial"/>
            </a:endParaRPr>
          </a:p>
          <a:p>
            <a:pPr marL="216000" indent="-2131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200" spc="-1" strike="noStrike">
                <a:solidFill>
                  <a:srgbClr val="000000"/>
                </a:solidFill>
                <a:latin typeface="Arial"/>
                <a:ea typeface="DejaVu Sans"/>
              </a:rPr>
              <a:t>Pregledajte sadržaj hladnjaka, zamrzivača i kuhinjskih ormarića.</a:t>
            </a:r>
            <a:endParaRPr b="0" lang="hr-HR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2200" spc="-1" strike="noStrike">
                <a:solidFill>
                  <a:srgbClr val="000000"/>
                </a:solidFill>
                <a:latin typeface="Arial"/>
                <a:ea typeface="DejaVu Sans"/>
              </a:rPr>
              <a:t>TIJEKOM KUPOVINE</a:t>
            </a:r>
            <a:endParaRPr b="0" lang="hr-HR" sz="2200" spc="-1" strike="noStrike">
              <a:latin typeface="Arial"/>
            </a:endParaRPr>
          </a:p>
          <a:p>
            <a:pPr marL="216000" indent="-2131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200" spc="-1" strike="noStrike">
                <a:solidFill>
                  <a:srgbClr val="000000"/>
                </a:solidFill>
                <a:latin typeface="Arial"/>
                <a:ea typeface="DejaVu Sans"/>
              </a:rPr>
              <a:t>Ne idite u kupovinu gladni</a:t>
            </a:r>
            <a:endParaRPr b="0" lang="hr-HR" sz="2200" spc="-1" strike="noStrike">
              <a:latin typeface="Arial"/>
            </a:endParaRPr>
          </a:p>
          <a:p>
            <a:pPr marL="216000" indent="-2131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200" spc="-1" strike="noStrike">
                <a:solidFill>
                  <a:srgbClr val="000000"/>
                </a:solidFill>
                <a:latin typeface="Arial"/>
                <a:ea typeface="DejaVu Sans"/>
              </a:rPr>
              <a:t>Pridržavajte se popisa za kupovinu</a:t>
            </a:r>
            <a:endParaRPr b="0" lang="hr-HR" sz="2200" spc="-1" strike="noStrike">
              <a:latin typeface="Arial"/>
            </a:endParaRPr>
          </a:p>
          <a:p>
            <a:pPr marL="216000" indent="-2131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200" spc="-1" strike="noStrike">
                <a:solidFill>
                  <a:srgbClr val="000000"/>
                </a:solidFill>
                <a:latin typeface="Arial"/>
                <a:ea typeface="DejaVu Sans"/>
              </a:rPr>
              <a:t>Provjeravajte oznake roka valjanosti kako biste izbjegli kupovinu namirnica koje će se pokvariti ukoliko se ne konzumiraju „odmah“</a:t>
            </a:r>
            <a:endParaRPr b="0" lang="hr-HR" sz="2200" spc="-1" strike="noStrike">
              <a:latin typeface="Arial"/>
            </a:endParaRPr>
          </a:p>
          <a:p>
            <a:pPr marL="216000" indent="-2131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200" spc="-1" strike="noStrike">
                <a:solidFill>
                  <a:srgbClr val="000000"/>
                </a:solidFill>
                <a:latin typeface="Arial"/>
                <a:ea typeface="DejaVu Sans"/>
              </a:rPr>
              <a:t>Na prednjim dijelovima polica često je izložena roba kojoj u kratkom vremenskom periodu istječe rok trajanja – potražite namirnice izložene „dublje“ na policama</a:t>
            </a:r>
            <a:endParaRPr b="0" lang="hr-HR" sz="2200" spc="-1" strike="noStrike">
              <a:latin typeface="Arial"/>
            </a:endParaRPr>
          </a:p>
          <a:p>
            <a:pPr marL="216000" indent="-2131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200" spc="-1" strike="noStrike">
                <a:solidFill>
                  <a:srgbClr val="000000"/>
                </a:solidFill>
                <a:latin typeface="Arial"/>
                <a:ea typeface="DejaVu Sans"/>
              </a:rPr>
              <a:t>Izbjegavajte ponude tipa „2 za 1“ ako je riječ o pokvarljivim namirnicama (voće, povrće, salate…)</a:t>
            </a:r>
            <a:endParaRPr b="0" lang="hr-HR" sz="2200" spc="-1" strike="noStrike">
              <a:latin typeface="Arial"/>
            </a:endParaRPr>
          </a:p>
        </p:txBody>
      </p:sp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200" dur="indefinite" restart="never" nodeType="tmRoot">
          <p:childTnLst>
            <p:seq>
              <p:cTn id="201" dur="indefinite" nodeType="mainSeq">
                <p:childTnLst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6" dur="1000"/>
                                        <p:tgtEl>
                                          <p:spTgt spid="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7" dur="1000" fill="hold"/>
                                        <p:tgtEl>
                                          <p:spTgt spid="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8" dur="1000" fill="hold"/>
                                        <p:tgtEl>
                                          <p:spTgt spid="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1" dur="1000"/>
                                        <p:tgtEl>
                                          <p:spTgt spid="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12" dur="1000" fill="hold"/>
                                        <p:tgtEl>
                                          <p:spTgt spid="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3" dur="1000" fill="hold"/>
                                        <p:tgtEl>
                                          <p:spTgt spid="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6" dur="1000"/>
                                        <p:tgtEl>
                                          <p:spTgt spid="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17" dur="1000" fill="hold"/>
                                        <p:tgtEl>
                                          <p:spTgt spid="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8" dur="1000" fill="hold"/>
                                        <p:tgtEl>
                                          <p:spTgt spid="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1" dur="1000"/>
                                        <p:tgtEl>
                                          <p:spTgt spid="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2" dur="1000" fill="hold"/>
                                        <p:tgtEl>
                                          <p:spTgt spid="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3" dur="1000" fill="hold"/>
                                        <p:tgtEl>
                                          <p:spTgt spid="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8" dur="1000"/>
                                        <p:tgtEl>
                                          <p:spTgt spid="4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9" dur="1000" fill="hold"/>
                                        <p:tgtEl>
                                          <p:spTgt spid="4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0" dur="1000" fill="hold"/>
                                        <p:tgtEl>
                                          <p:spTgt spid="4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3" dur="1000"/>
                                        <p:tgtEl>
                                          <p:spTgt spid="4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4" dur="1000" fill="hold"/>
                                        <p:tgtEl>
                                          <p:spTgt spid="4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5" dur="1000" fill="hold"/>
                                        <p:tgtEl>
                                          <p:spTgt spid="4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0" dur="1000"/>
                                        <p:tgtEl>
                                          <p:spTgt spid="4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1" dur="1000" fill="hold"/>
                                        <p:tgtEl>
                                          <p:spTgt spid="4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2" dur="1000" fill="hold"/>
                                        <p:tgtEl>
                                          <p:spTgt spid="4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7" dur="1000"/>
                                        <p:tgtEl>
                                          <p:spTgt spid="4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8" dur="1000" fill="hold"/>
                                        <p:tgtEl>
                                          <p:spTgt spid="4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9" dur="1000" fill="hold"/>
                                        <p:tgtEl>
                                          <p:spTgt spid="4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4" dur="1000"/>
                                        <p:tgtEl>
                                          <p:spTgt spid="4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55" dur="1000" fill="hold"/>
                                        <p:tgtEl>
                                          <p:spTgt spid="4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6" dur="1000" fill="hold"/>
                                        <p:tgtEl>
                                          <p:spTgt spid="4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1" dur="1000"/>
                                        <p:tgtEl>
                                          <p:spTgt spid="4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2" dur="1000" fill="hold"/>
                                        <p:tgtEl>
                                          <p:spTgt spid="4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3" dur="1000" fill="hold"/>
                                        <p:tgtEl>
                                          <p:spTgt spid="4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2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3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424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5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6" name="CustomShape 6"/>
          <p:cNvSpPr/>
          <p:nvPr/>
        </p:nvSpPr>
        <p:spPr>
          <a:xfrm>
            <a:off x="457200" y="576000"/>
            <a:ext cx="8226360" cy="527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hr-HR" sz="2600" spc="-1" strike="noStrike">
                <a:solidFill>
                  <a:srgbClr val="000000"/>
                </a:solidFill>
                <a:latin typeface="Arial"/>
                <a:ea typeface="DejaVu Sans"/>
              </a:rPr>
              <a:t>PRAVILNO TUMAČITE ROKOVE VALJANOSTI</a:t>
            </a:r>
            <a:endParaRPr b="0" lang="hr-HR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2600" spc="-1" strike="noStrike">
                <a:solidFill>
                  <a:srgbClr val="000000"/>
                </a:solidFill>
                <a:latin typeface="Arial"/>
                <a:ea typeface="DejaVu Sans"/>
              </a:rPr>
              <a:t>»Upotrijebiti do« – minimalni rok trajanja hrane koja je s mikrobiološkog gledišta brzo pokvarljiva i predstavlja opasnost za ljudsko zdravlje. Namirnica se ne smije konzumirati nakon navedenog datuma osim ukoliko je smrznuta.</a:t>
            </a:r>
            <a:endParaRPr b="0" lang="hr-HR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2600" spc="-1" strike="noStrike">
                <a:solidFill>
                  <a:srgbClr val="000000"/>
                </a:solidFill>
                <a:latin typeface="Arial"/>
                <a:ea typeface="DejaVu Sans"/>
              </a:rPr>
              <a:t>»Najbolje upotrijebiti do…« ili »Najbolje upotrijebiti do kraja…« – datum do kojega hrana zadržava svoja najbolja svojstva kod pravilnog čuvanja – moguće je sigurno konzumirati i nakon navedenog roka, ali namirnica može gubiti okus i teksturu.</a:t>
            </a:r>
            <a:endParaRPr b="0" lang="hr-HR" sz="2600" spc="-1" strike="noStrike">
              <a:latin typeface="Arial"/>
            </a:endParaRPr>
          </a:p>
        </p:txBody>
      </p:sp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264" dur="indefinite" restart="never" nodeType="tmRoot">
          <p:childTnLst>
            <p:seq>
              <p:cTn id="265" dur="indefinite" nodeType="mainSeq">
                <p:childTnLst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0" dur="1000"/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1" dur="1000" fill="hold"/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2" dur="1000" fill="hold"/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7" dur="1000"/>
                                        <p:tgtEl>
                                          <p:spTgt spid="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8" dur="1000" fill="hold"/>
                                        <p:tgtEl>
                                          <p:spTgt spid="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9" dur="1000" fill="hold"/>
                                        <p:tgtEl>
                                          <p:spTgt spid="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4" dur="1000"/>
                                        <p:tgtEl>
                                          <p:spTgt spid="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85" dur="1000" fill="hold"/>
                                        <p:tgtEl>
                                          <p:spTgt spid="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6" dur="1000" fill="hold"/>
                                        <p:tgtEl>
                                          <p:spTgt spid="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8" name="CustomShape 2"/>
          <p:cNvSpPr/>
          <p:nvPr/>
        </p:nvSpPr>
        <p:spPr>
          <a:xfrm>
            <a:off x="411840" y="16344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9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430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CustomShape 6"/>
          <p:cNvSpPr/>
          <p:nvPr/>
        </p:nvSpPr>
        <p:spPr>
          <a:xfrm>
            <a:off x="457200" y="1551600"/>
            <a:ext cx="8226360" cy="407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hr-HR" sz="3200" spc="-1" strike="noStrike">
                <a:solidFill>
                  <a:srgbClr val="000000"/>
                </a:solidFill>
                <a:latin typeface="Arial"/>
                <a:ea typeface="DejaVu Sans"/>
              </a:rPr>
              <a:t>ŠTO S OSTACIMA OBROKA?</a:t>
            </a:r>
            <a:endParaRPr b="0" lang="hr-HR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3200" spc="-1" strike="noStrike">
              <a:latin typeface="Arial"/>
            </a:endParaRPr>
          </a:p>
          <a:p>
            <a:pPr marL="216000" indent="-2131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800" spc="-1" strike="noStrike">
                <a:solidFill>
                  <a:srgbClr val="000000"/>
                </a:solidFill>
                <a:latin typeface="Arial"/>
                <a:ea typeface="DejaVu Sans"/>
              </a:rPr>
              <a:t>Iskoristiti ih za pripremu novog jela, koje konzumirajte već u idućem obroku ili sljedeći dan.</a:t>
            </a:r>
            <a:br/>
            <a:r>
              <a:rPr b="0" lang="hr-HR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hr-HR" sz="2800" spc="-1" strike="noStrike">
              <a:latin typeface="Arial"/>
            </a:endParaRPr>
          </a:p>
          <a:p>
            <a:pPr marL="216000" indent="-2131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800" spc="-1" strike="noStrike">
                <a:solidFill>
                  <a:srgbClr val="000000"/>
                </a:solidFill>
                <a:latin typeface="Arial"/>
                <a:ea typeface="DejaVu Sans"/>
              </a:rPr>
              <a:t>Kod čuvanja ostataka primijenite formulu 2 + 2 + 2: najviše 2h smije proći do spremanja u hladnjak, najviše 2 dana za konzumaciju ostataka iz hladnjaka, odnosno najviše 2 mjeseca za konzumaciju ukoliko ste ih zamrznuli.</a:t>
            </a:r>
            <a:endParaRPr b="0" lang="hr-HR" sz="2800" spc="-1" strike="noStrike">
              <a:latin typeface="Arial"/>
            </a:endParaRPr>
          </a:p>
        </p:txBody>
      </p:sp>
      <p:sp>
        <p:nvSpPr>
          <p:cNvPr id="433" name="CustomShape 7"/>
          <p:cNvSpPr/>
          <p:nvPr/>
        </p:nvSpPr>
        <p:spPr>
          <a:xfrm>
            <a:off x="720000" y="5904000"/>
            <a:ext cx="187020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www.cepoh.hr</a:t>
            </a: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287" dur="indefinite" restart="never" nodeType="tmRoot">
          <p:childTnLst>
            <p:seq>
              <p:cTn id="288" dur="indefinite" nodeType="mainSeq">
                <p:childTnLst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3" dur="1000"/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4" dur="1000" fill="hold"/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5" dur="1000" fill="hold"/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0" dur="1000"/>
                                        <p:tgtEl>
                                          <p:spTgt spid="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1" dur="1000" fill="hold"/>
                                        <p:tgtEl>
                                          <p:spTgt spid="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2" dur="1000" fill="hold"/>
                                        <p:tgtEl>
                                          <p:spTgt spid="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7" dur="1000"/>
                                        <p:tgtEl>
                                          <p:spTgt spid="4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8" dur="1000" fill="hold"/>
                                        <p:tgtEl>
                                          <p:spTgt spid="4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9" dur="1000" fill="hold"/>
                                        <p:tgtEl>
                                          <p:spTgt spid="4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4" dur="1000"/>
                                        <p:tgtEl>
                                          <p:spTgt spid="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5" dur="1000" fill="hold"/>
                                        <p:tgtEl>
                                          <p:spTgt spid="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6" dur="1000" fill="hold"/>
                                        <p:tgtEl>
                                          <p:spTgt spid="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5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6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437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8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9" name="CustomShape 6"/>
          <p:cNvSpPr/>
          <p:nvPr/>
        </p:nvSpPr>
        <p:spPr>
          <a:xfrm>
            <a:off x="2448000" y="5112000"/>
            <a:ext cx="5830560" cy="102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40" name="Slika 469" descr=""/>
          <p:cNvPicPr/>
          <p:nvPr/>
        </p:nvPicPr>
        <p:blipFill>
          <a:blip r:embed="rId1"/>
          <a:stretch/>
        </p:blipFill>
        <p:spPr>
          <a:xfrm>
            <a:off x="504000" y="1058040"/>
            <a:ext cx="4246560" cy="2828520"/>
          </a:xfrm>
          <a:prstGeom prst="rect">
            <a:avLst/>
          </a:prstGeom>
          <a:ln>
            <a:noFill/>
          </a:ln>
        </p:spPr>
      </p:pic>
      <p:pic>
        <p:nvPicPr>
          <p:cNvPr id="441" name="Slika 470" descr=""/>
          <p:cNvPicPr/>
          <p:nvPr/>
        </p:nvPicPr>
        <p:blipFill>
          <a:blip r:embed="rId2"/>
          <a:stretch/>
        </p:blipFill>
        <p:spPr>
          <a:xfrm>
            <a:off x="5029560" y="1026720"/>
            <a:ext cx="3105000" cy="4140720"/>
          </a:xfrm>
          <a:prstGeom prst="rect">
            <a:avLst/>
          </a:prstGeom>
          <a:ln>
            <a:noFill/>
          </a:ln>
        </p:spPr>
      </p:pic>
      <p:sp>
        <p:nvSpPr>
          <p:cNvPr id="442" name="CustomShape 7"/>
          <p:cNvSpPr/>
          <p:nvPr/>
        </p:nvSpPr>
        <p:spPr>
          <a:xfrm>
            <a:off x="601200" y="4459320"/>
            <a:ext cx="4149360" cy="93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Branimir Dolibašić, nutricionist</a:t>
            </a:r>
            <a:endParaRPr b="0" lang="hr-HR" sz="1800" spc="-1" strike="noStrike">
              <a:latin typeface="Arial"/>
            </a:endParaRPr>
          </a:p>
        </p:txBody>
      </p:sp>
    </p:spTree>
  </p:cSld>
  <p:timing>
    <p:tnLst>
      <p:par>
        <p:cTn id="317" dur="indefinite" restart="never" nodeType="tmRoot">
          <p:childTnLst>
            <p:seq>
              <p:cTn id="318" dur="indefinite" nodeType="mainSeq">
                <p:childTnLst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3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4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5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8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9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0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5" dur="1000"/>
                                        <p:tgtEl>
                                          <p:spTgt spid="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6" dur="1000" fill="hold"/>
                                        <p:tgtEl>
                                          <p:spTgt spid="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7" dur="1000" fill="hold"/>
                                        <p:tgtEl>
                                          <p:spTgt spid="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4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45" name="Picture 3" descr=""/>
          <p:cNvPicPr/>
          <p:nvPr/>
        </p:nvPicPr>
        <p:blipFill>
          <a:blip r:embed="rId1"/>
          <a:stretch/>
        </p:blipFill>
        <p:spPr>
          <a:xfrm>
            <a:off x="7812360" y="5881680"/>
            <a:ext cx="572400" cy="568080"/>
          </a:xfrm>
          <a:prstGeom prst="rect">
            <a:avLst/>
          </a:prstGeom>
          <a:ln>
            <a:noFill/>
          </a:ln>
        </p:spPr>
      </p:pic>
      <p:sp>
        <p:nvSpPr>
          <p:cNvPr id="446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447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8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50" name="Picture 2" descr=""/>
          <p:cNvPicPr/>
          <p:nvPr/>
        </p:nvPicPr>
        <p:blipFill>
          <a:blip r:embed="rId2"/>
          <a:stretch/>
        </p:blipFill>
        <p:spPr>
          <a:xfrm>
            <a:off x="504000" y="829800"/>
            <a:ext cx="8079120" cy="4639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338" dur="indefinite" restart="never" nodeType="tmRoot">
          <p:childTnLst>
            <p:seq>
              <p:cTn id="339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2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3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454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5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57" name="Picture 2" descr=""/>
          <p:cNvPicPr/>
          <p:nvPr/>
        </p:nvPicPr>
        <p:blipFill>
          <a:blip r:embed="rId1"/>
          <a:stretch/>
        </p:blipFill>
        <p:spPr>
          <a:xfrm>
            <a:off x="2386800" y="792000"/>
            <a:ext cx="4522320" cy="4522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340" dur="indefinite" restart="never" nodeType="tmRoot">
          <p:childTnLst>
            <p:seq>
              <p:cTn id="341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0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461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hr-HR" sz="3200" spc="-1" strike="noStrike">
                <a:solidFill>
                  <a:srgbClr val="000000"/>
                </a:solidFill>
                <a:latin typeface="Arial"/>
                <a:ea typeface="DejaVu Sans"/>
              </a:rPr>
              <a:t>Traži se pouzdana informacija!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463" name="CustomShape 6"/>
          <p:cNvSpPr/>
          <p:nvPr/>
        </p:nvSpPr>
        <p:spPr>
          <a:xfrm>
            <a:off x="457200" y="1314360"/>
            <a:ext cx="8226360" cy="501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2600" spc="-1" strike="noStrike">
                <a:solidFill>
                  <a:srgbClr val="000000"/>
                </a:solidFill>
                <a:latin typeface="Arial"/>
                <a:ea typeface="DejaVu Sans"/>
              </a:rPr>
              <a:t>Centar za sigurnost i kontrolu hrane, Goethe Institut...</a:t>
            </a:r>
            <a:endParaRPr b="0" lang="hr-HR" sz="2600" spc="-1" strike="noStrike">
              <a:latin typeface="Arial"/>
            </a:endParaRPr>
          </a:p>
        </p:txBody>
      </p:sp>
      <p:pic>
        <p:nvPicPr>
          <p:cNvPr id="464" name="Slika 495" descr=""/>
          <p:cNvPicPr/>
          <p:nvPr/>
        </p:nvPicPr>
        <p:blipFill>
          <a:blip r:embed="rId1"/>
          <a:stretch/>
        </p:blipFill>
        <p:spPr>
          <a:xfrm>
            <a:off x="345240" y="1224000"/>
            <a:ext cx="2747880" cy="3885120"/>
          </a:xfrm>
          <a:prstGeom prst="rect">
            <a:avLst/>
          </a:prstGeom>
          <a:ln>
            <a:noFill/>
          </a:ln>
        </p:spPr>
      </p:pic>
      <p:pic>
        <p:nvPicPr>
          <p:cNvPr id="465" name="Slika 496" descr=""/>
          <p:cNvPicPr/>
          <p:nvPr/>
        </p:nvPicPr>
        <p:blipFill>
          <a:blip r:embed="rId2"/>
          <a:stretch/>
        </p:blipFill>
        <p:spPr>
          <a:xfrm>
            <a:off x="3096000" y="1192680"/>
            <a:ext cx="3402000" cy="2332440"/>
          </a:xfrm>
          <a:prstGeom prst="rect">
            <a:avLst/>
          </a:prstGeom>
          <a:ln>
            <a:noFill/>
          </a:ln>
        </p:spPr>
      </p:pic>
      <p:pic>
        <p:nvPicPr>
          <p:cNvPr id="466" name="Slika 497" descr=""/>
          <p:cNvPicPr/>
          <p:nvPr/>
        </p:nvPicPr>
        <p:blipFill>
          <a:blip r:embed="rId3"/>
          <a:stretch/>
        </p:blipFill>
        <p:spPr>
          <a:xfrm>
            <a:off x="3096000" y="3528000"/>
            <a:ext cx="3381120" cy="1900440"/>
          </a:xfrm>
          <a:prstGeom prst="rect">
            <a:avLst/>
          </a:prstGeom>
          <a:ln>
            <a:noFill/>
          </a:ln>
        </p:spPr>
      </p:pic>
      <p:pic>
        <p:nvPicPr>
          <p:cNvPr id="467" name="Slika 498" descr=""/>
          <p:cNvPicPr/>
          <p:nvPr/>
        </p:nvPicPr>
        <p:blipFill>
          <a:blip r:embed="rId4"/>
          <a:stretch/>
        </p:blipFill>
        <p:spPr>
          <a:xfrm>
            <a:off x="6480000" y="1192680"/>
            <a:ext cx="2532960" cy="3381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342" dur="indefinite" restart="never" nodeType="tmRoot">
          <p:childTnLst>
            <p:seq>
              <p:cTn id="343" dur="indefinite" nodeType="mainSeq">
                <p:childTnLst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8" dur="1000"/>
                                        <p:tgtEl>
                                          <p:spTgt spid="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49" dur="1000" fill="hold"/>
                                        <p:tgtEl>
                                          <p:spTgt spid="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0" dur="1000" fill="hold"/>
                                        <p:tgtEl>
                                          <p:spTgt spid="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5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56" dur="1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7" dur="1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0"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1" dur="10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2" dur="10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7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8" dur="1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9" dur="1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4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75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6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1" dur="1000"/>
                                        <p:tgtEl>
                                          <p:spTgt spid="4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82" dur="1000" fill="hold"/>
                                        <p:tgtEl>
                                          <p:spTgt spid="4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3" dur="1000" fill="hold"/>
                                        <p:tgtEl>
                                          <p:spTgt spid="4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Tko je odgovoran za otpad?</a:t>
            </a:r>
            <a:endParaRPr b="0" lang="hr-HR" sz="2800" spc="-1" strike="noStrike">
              <a:latin typeface="Arial"/>
            </a:endParaRPr>
          </a:p>
        </p:txBody>
      </p:sp>
      <p:pic>
        <p:nvPicPr>
          <p:cNvPr id="469" name="Slika 500" descr=""/>
          <p:cNvPicPr/>
          <p:nvPr/>
        </p:nvPicPr>
        <p:blipFill>
          <a:blip r:embed="rId1"/>
          <a:stretch/>
        </p:blipFill>
        <p:spPr>
          <a:xfrm>
            <a:off x="1080000" y="1162440"/>
            <a:ext cx="6792480" cy="4522320"/>
          </a:xfrm>
          <a:prstGeom prst="rect">
            <a:avLst/>
          </a:prstGeom>
          <a:ln>
            <a:noFill/>
          </a:ln>
        </p:spPr>
      </p:pic>
      <p:sp>
        <p:nvSpPr>
          <p:cNvPr id="470" name="CustomShape 2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471" name="Line 3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384" dur="indefinite" restart="never" nodeType="tmRoot">
          <p:childTnLst>
            <p:seq>
              <p:cTn id="385" dur="indefinite" nodeType="mainSeq">
                <p:childTnLst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0" dur="1000"/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91" dur="1000" fill="hold"/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2" dur="1000" fill="hold"/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7"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98" dur="1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9" dur="1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73" name="Slika 505" descr=""/>
          <p:cNvPicPr/>
          <p:nvPr/>
        </p:nvPicPr>
        <p:blipFill>
          <a:blip r:embed="rId1"/>
          <a:stretch/>
        </p:blipFill>
        <p:spPr>
          <a:xfrm>
            <a:off x="0" y="0"/>
            <a:ext cx="4746240" cy="3164760"/>
          </a:xfrm>
          <a:prstGeom prst="rect">
            <a:avLst/>
          </a:prstGeom>
          <a:ln>
            <a:noFill/>
          </a:ln>
        </p:spPr>
      </p:pic>
      <p:sp>
        <p:nvSpPr>
          <p:cNvPr id="474" name="CustomShape 2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475" name="Line 3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76" name="Slika 508" descr=""/>
          <p:cNvPicPr/>
          <p:nvPr/>
        </p:nvPicPr>
        <p:blipFill>
          <a:blip r:embed="rId2"/>
          <a:stretch/>
        </p:blipFill>
        <p:spPr>
          <a:xfrm>
            <a:off x="4402800" y="10440"/>
            <a:ext cx="4738320" cy="3154320"/>
          </a:xfrm>
          <a:prstGeom prst="rect">
            <a:avLst/>
          </a:prstGeom>
          <a:ln>
            <a:noFill/>
          </a:ln>
        </p:spPr>
      </p:pic>
      <p:pic>
        <p:nvPicPr>
          <p:cNvPr id="477" name="Slika 509" descr=""/>
          <p:cNvPicPr/>
          <p:nvPr/>
        </p:nvPicPr>
        <p:blipFill>
          <a:blip r:embed="rId3"/>
          <a:stretch/>
        </p:blipFill>
        <p:spPr>
          <a:xfrm>
            <a:off x="16200" y="3168000"/>
            <a:ext cx="4372560" cy="2915640"/>
          </a:xfrm>
          <a:prstGeom prst="rect">
            <a:avLst/>
          </a:prstGeom>
          <a:ln>
            <a:noFill/>
          </a:ln>
        </p:spPr>
      </p:pic>
      <p:sp>
        <p:nvSpPr>
          <p:cNvPr id="478" name="CustomShape 4"/>
          <p:cNvSpPr/>
          <p:nvPr/>
        </p:nvSpPr>
        <p:spPr>
          <a:xfrm>
            <a:off x="4381920" y="2880000"/>
            <a:ext cx="4759200" cy="31734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</a:t>
            </a: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63 kg HR vs. 170 kg EU </a:t>
            </a: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400" dur="indefinite" restart="never" nodeType="tmRoot">
          <p:childTnLst>
            <p:seq>
              <p:cTn id="401" dur="indefinite" nodeType="mainSeq">
                <p:childTnLst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6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7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8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3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4" dur="1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5" dur="10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0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21" dur="1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2" dur="10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28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9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4" dur="1000"/>
                                        <p:tgtEl>
                                          <p:spTgt spid="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35" dur="1000" fill="hold"/>
                                        <p:tgtEl>
                                          <p:spTgt spid="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6" dur="1000" fill="hold"/>
                                        <p:tgtEl>
                                          <p:spTgt spid="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                   </a:t>
            </a:r>
            <a:r>
              <a:rPr b="0" lang="hr-H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Gospodarenje otpadom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480" name="CustomShape 2"/>
          <p:cNvSpPr/>
          <p:nvPr/>
        </p:nvSpPr>
        <p:spPr>
          <a:xfrm>
            <a:off x="586440" y="739800"/>
            <a:ext cx="8226000" cy="497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" algn="ctr">
              <a:lnSpc>
                <a:spcPct val="100000"/>
              </a:lnSpc>
              <a:spcBef>
                <a:spcPts val="641"/>
              </a:spcBef>
            </a:pPr>
            <a:endParaRPr b="0" lang="hr-HR" sz="1800" spc="-1" strike="noStrike">
              <a:latin typeface="Arial"/>
            </a:endParaRPr>
          </a:p>
          <a:p>
            <a:pPr marL="2160" algn="ctr">
              <a:lnSpc>
                <a:spcPct val="100000"/>
              </a:lnSpc>
              <a:spcBef>
                <a:spcPts val="641"/>
              </a:spcBef>
            </a:pPr>
            <a:r>
              <a:rPr b="0" lang="hr-H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               </a:t>
            </a:r>
            <a:r>
              <a:rPr b="0" lang="hr-H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Razdvajanje vs. Spaljivanje</a:t>
            </a:r>
            <a:endParaRPr b="0" lang="hr-HR" sz="2000" spc="-1" strike="noStrike">
              <a:latin typeface="Arial"/>
            </a:endParaRPr>
          </a:p>
          <a:p>
            <a:pPr marL="2160" algn="ctr">
              <a:lnSpc>
                <a:spcPct val="100000"/>
              </a:lnSpc>
              <a:spcBef>
                <a:spcPts val="641"/>
              </a:spcBef>
            </a:pPr>
            <a:r>
              <a:rPr b="0" lang="hr-H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                    </a:t>
            </a:r>
            <a:r>
              <a:rPr b="0" lang="hr-H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Tehnološki vs. Prosvjetiteljski optimizam</a:t>
            </a:r>
            <a:endParaRPr b="0" lang="hr-HR" sz="2000" spc="-1" strike="noStrike">
              <a:latin typeface="Arial"/>
            </a:endParaRPr>
          </a:p>
          <a:p>
            <a:pPr marL="2160" algn="ctr">
              <a:lnSpc>
                <a:spcPct val="100000"/>
              </a:lnSpc>
              <a:spcBef>
                <a:spcPts val="641"/>
              </a:spcBef>
            </a:pPr>
            <a:endParaRPr b="0" lang="hr-HR" sz="2000" spc="-1" strike="noStrike">
              <a:latin typeface="Arial"/>
            </a:endParaRPr>
          </a:p>
          <a:p>
            <a:pPr marL="2160">
              <a:lnSpc>
                <a:spcPct val="100000"/>
              </a:lnSpc>
              <a:spcBef>
                <a:spcPts val="641"/>
              </a:spcBef>
            </a:pPr>
            <a:endParaRPr b="0" lang="hr-HR" sz="2000" spc="-1" strike="noStrike">
              <a:latin typeface="Arial"/>
            </a:endParaRPr>
          </a:p>
          <a:p>
            <a:pPr marL="2160">
              <a:lnSpc>
                <a:spcPct val="100000"/>
              </a:lnSpc>
              <a:spcBef>
                <a:spcPts val="641"/>
              </a:spcBef>
            </a:pPr>
            <a:r>
              <a:rPr b="0" lang="hr-H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Zašto sve ne spaljujemo? Kako rade spalionice?</a:t>
            </a:r>
            <a:r>
              <a:rPr b="0" lang="hr-H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    </a:t>
            </a:r>
            <a:endParaRPr b="0" lang="hr-HR" sz="3200" spc="-1" strike="noStrike">
              <a:latin typeface="Arial"/>
            </a:endParaRPr>
          </a:p>
          <a:p>
            <a:pPr marL="2160">
              <a:lnSpc>
                <a:spcPct val="100000"/>
              </a:lnSpc>
              <a:spcBef>
                <a:spcPts val="641"/>
              </a:spcBef>
            </a:pPr>
            <a:r>
              <a:rPr b="0" lang="hr-H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Ostaci?</a:t>
            </a:r>
            <a:br/>
            <a:r>
              <a:rPr b="0" lang="hr-HR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Emisije: Uredba o graničnim vrijednostima emisija onečišćujućih tvari u zrak iz nepokretnih izvora: kadmij, talij, živa, antimon, arsen, olovo, krom, kobalt, bakar, mangan, nikal, vanadij i njihovi spojevi te 17 kancerogenih dioksina i </a:t>
            </a:r>
            <a:r>
              <a:rPr b="0" lang="hr-HR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furana</a:t>
            </a:r>
            <a:r>
              <a:rPr b="0" lang="hr-HR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hr-HR" sz="3200" spc="-1" strike="noStrike">
              <a:latin typeface="Arial"/>
            </a:endParaRPr>
          </a:p>
          <a:p>
            <a:pPr marL="2160">
              <a:lnSpc>
                <a:spcPct val="100000"/>
              </a:lnSpc>
              <a:spcBef>
                <a:spcPts val="641"/>
              </a:spcBef>
            </a:pPr>
            <a:endParaRPr b="0" lang="hr-HR" sz="3200" spc="-1" strike="noStrike">
              <a:latin typeface="Arial"/>
            </a:endParaRPr>
          </a:p>
          <a:p>
            <a:pPr marL="2160">
              <a:lnSpc>
                <a:spcPct val="100000"/>
              </a:lnSpc>
              <a:spcBef>
                <a:spcPts val="641"/>
              </a:spcBef>
            </a:pPr>
            <a:endParaRPr b="0" lang="hr-HR" sz="3200" spc="-1" strike="noStrike">
              <a:latin typeface="Arial"/>
            </a:endParaRPr>
          </a:p>
        </p:txBody>
      </p:sp>
      <p:sp>
        <p:nvSpPr>
          <p:cNvPr id="481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482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83" name="Slika 517" descr=""/>
          <p:cNvPicPr/>
          <p:nvPr/>
        </p:nvPicPr>
        <p:blipFill>
          <a:blip r:embed="rId1"/>
          <a:stretch/>
        </p:blipFill>
        <p:spPr>
          <a:xfrm>
            <a:off x="457200" y="908280"/>
            <a:ext cx="2732760" cy="1824480"/>
          </a:xfrm>
          <a:prstGeom prst="rect">
            <a:avLst/>
          </a:prstGeom>
          <a:ln>
            <a:noFill/>
          </a:ln>
        </p:spPr>
      </p:pic>
      <p:pic>
        <p:nvPicPr>
          <p:cNvPr id="484" name="Picture 5" descr=""/>
          <p:cNvPicPr/>
          <p:nvPr/>
        </p:nvPicPr>
        <p:blipFill>
          <a:blip r:embed="rId2"/>
          <a:stretch/>
        </p:blipFill>
        <p:spPr>
          <a:xfrm>
            <a:off x="6120000" y="2158560"/>
            <a:ext cx="2692440" cy="1510200"/>
          </a:xfrm>
          <a:prstGeom prst="rect">
            <a:avLst/>
          </a:prstGeom>
          <a:ln>
            <a:noFill/>
          </a:ln>
        </p:spPr>
      </p:pic>
      <p:pic>
        <p:nvPicPr>
          <p:cNvPr id="485" name="Slika 519" descr=""/>
          <p:cNvPicPr/>
          <p:nvPr/>
        </p:nvPicPr>
        <p:blipFill>
          <a:blip r:embed="rId3"/>
          <a:stretch/>
        </p:blipFill>
        <p:spPr>
          <a:xfrm>
            <a:off x="3528000" y="4752000"/>
            <a:ext cx="2098080" cy="1364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437" dur="indefinite" restart="never" nodeType="tmRoot">
          <p:childTnLst>
            <p:seq>
              <p:cTn id="438" dur="indefinite" nodeType="mainSeq">
                <p:childTnLst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3" dur="1000"/>
                                        <p:tgtEl>
                                          <p:spTgt spid="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44" dur="1000" fill="hold"/>
                                        <p:tgtEl>
                                          <p:spTgt spid="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5" dur="1000" fill="hold"/>
                                        <p:tgtEl>
                                          <p:spTgt spid="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0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51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2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3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5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56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7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2" dur="1000"/>
                                        <p:tgtEl>
                                          <p:spTgt spid="4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63" dur="1000" fill="hold"/>
                                        <p:tgtEl>
                                          <p:spTgt spid="4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4" dur="1000" fill="hold"/>
                                        <p:tgtEl>
                                          <p:spTgt spid="4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9" dur="1000"/>
                                        <p:tgtEl>
                                          <p:spTgt spid="4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70" dur="1000" fill="hold"/>
                                        <p:tgtEl>
                                          <p:spTgt spid="4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1" dur="1000" fill="hold"/>
                                        <p:tgtEl>
                                          <p:spTgt spid="4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6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77" dur="1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8" dur="1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221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CustomShape 6"/>
          <p:cNvSpPr/>
          <p:nvPr/>
        </p:nvSpPr>
        <p:spPr>
          <a:xfrm>
            <a:off x="457200" y="1317600"/>
            <a:ext cx="8226360" cy="454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hr-HR" sz="32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b="0" lang="hr-HR" sz="1200" spc="-1" strike="noStrike">
                <a:solidFill>
                  <a:srgbClr val="000000"/>
                </a:solidFill>
                <a:latin typeface="Arial;Helvetica"/>
                <a:ea typeface="Microsoft YaHei"/>
              </a:rPr>
              <a:t>Gasim svjetlo za sobom u prostoriji u kojoj mi više ne treba</a:t>
            </a:r>
            <a:br/>
            <a:r>
              <a:rPr b="0" lang="hr-HR" sz="1200" spc="-1" strike="noStrike">
                <a:solidFill>
                  <a:srgbClr val="000000"/>
                </a:solidFill>
                <a:latin typeface="Arial;Helvetica"/>
                <a:ea typeface="Microsoft YaHei"/>
              </a:rPr>
              <a:t>• Stavljam štedne žarulje u sva rasvjetna tijela</a:t>
            </a:r>
            <a:br/>
            <a:r>
              <a:rPr b="0" lang="hr-HR" sz="1200" spc="-1" strike="noStrike">
                <a:solidFill>
                  <a:srgbClr val="000000"/>
                </a:solidFill>
                <a:latin typeface="Arial;Helvetica"/>
                <a:ea typeface="Microsoft YaHei"/>
              </a:rPr>
              <a:t>• Koristim energetski učinkovite kućanske uređaje</a:t>
            </a:r>
            <a:br/>
            <a:r>
              <a:rPr b="0" lang="hr-HR" sz="1200" spc="-1" strike="noStrike">
                <a:solidFill>
                  <a:srgbClr val="000000"/>
                </a:solidFill>
                <a:latin typeface="Arial;Helvetica"/>
                <a:ea typeface="Microsoft YaHei"/>
              </a:rPr>
              <a:t>• Idem stepenicama prilikom odlaska i dolaska u stan koji se nalazi na 3. katu stambene zgrade</a:t>
            </a:r>
            <a:br/>
            <a:r>
              <a:rPr b="0" lang="hr-HR" sz="1200" spc="-1" strike="noStrike">
                <a:solidFill>
                  <a:srgbClr val="000000"/>
                </a:solidFill>
                <a:latin typeface="Arial;Helvetica"/>
                <a:ea typeface="Microsoft YaHei"/>
              </a:rPr>
              <a:t>• Izbjegavam korištenje dizala u svim višekatnim objektima</a:t>
            </a:r>
            <a:br/>
            <a:r>
              <a:rPr b="0" lang="hr-HR" sz="1200" spc="-1" strike="noStrike">
                <a:solidFill>
                  <a:srgbClr val="000000"/>
                </a:solidFill>
                <a:latin typeface="Arial;Helvetica"/>
                <a:ea typeface="Microsoft YaHei"/>
              </a:rPr>
              <a:t>• Pješačim ili idem biciklom kud god mogu (npr. na posao, u trgovinu, na sportske aktivnosti, u knjižnicu, u posjet prijateljima i rođacima, otpratiti djecu na trening ili na takmičenje, u restoran ili pizzeriju)</a:t>
            </a:r>
            <a:br/>
            <a:r>
              <a:rPr b="0" lang="hr-HR" sz="1200" spc="-1" strike="noStrike">
                <a:solidFill>
                  <a:srgbClr val="000000"/>
                </a:solidFill>
                <a:latin typeface="Arial;Helvetica"/>
                <a:ea typeface="Microsoft YaHei"/>
              </a:rPr>
              <a:t>• Koristim automobil samo kad moram (npr. za veće udaljenosti i transport većih stvari)</a:t>
            </a:r>
            <a:br/>
            <a:r>
              <a:rPr b="0" lang="hr-HR" sz="1200" spc="-1" strike="noStrike">
                <a:solidFill>
                  <a:srgbClr val="000000"/>
                </a:solidFill>
                <a:latin typeface="Arial;Helvetica"/>
                <a:ea typeface="Microsoft YaHei"/>
              </a:rPr>
              <a:t>• Putujem vlakom kud god mogu, na većinu poslovnih događanja u drugim hrvatskim gradovima</a:t>
            </a:r>
            <a:br/>
            <a:r>
              <a:rPr b="0" lang="hr-HR" sz="1200" spc="-1" strike="noStrike">
                <a:solidFill>
                  <a:srgbClr val="000000"/>
                </a:solidFill>
                <a:latin typeface="Arial;Helvetica"/>
                <a:ea typeface="Microsoft YaHei"/>
              </a:rPr>
              <a:t>• Podešavam termostat zimi u stanu na 21 °C radi grijanja unutrašnjeg prostora na optimalnu, stručno preporučenu temperaturu</a:t>
            </a:r>
            <a:br/>
            <a:r>
              <a:rPr b="0" lang="hr-HR" sz="1200" spc="-1" strike="noStrike">
                <a:solidFill>
                  <a:srgbClr val="000000"/>
                </a:solidFill>
                <a:latin typeface="Arial;Helvetica"/>
                <a:ea typeface="Microsoft YaHei"/>
              </a:rPr>
              <a:t>• Izmjenjujem zrak zimi u stanu kratkim provjetravanjem</a:t>
            </a:r>
            <a:br/>
            <a:r>
              <a:rPr b="0" lang="hr-HR" sz="1200" spc="-1" strike="noStrike">
                <a:solidFill>
                  <a:srgbClr val="000000"/>
                </a:solidFill>
                <a:latin typeface="Arial;Helvetica"/>
                <a:ea typeface="Microsoft YaHei"/>
              </a:rPr>
              <a:t>• Spuštam navečer zimi u stanu rolete na prozorima kao svojevrsnu termičku izolaciju</a:t>
            </a:r>
            <a:br/>
            <a:r>
              <a:rPr b="0" lang="hr-HR" sz="1200" spc="-1" strike="noStrike">
                <a:solidFill>
                  <a:srgbClr val="000000"/>
                </a:solidFill>
                <a:latin typeface="Arial;Helvetica"/>
                <a:ea typeface="Microsoft YaHei"/>
              </a:rPr>
              <a:t>• Tuširam se brzo i kratko</a:t>
            </a:r>
            <a:br/>
            <a:r>
              <a:rPr b="0" lang="hr-HR" sz="1200" spc="-1" strike="noStrike">
                <a:solidFill>
                  <a:srgbClr val="000000"/>
                </a:solidFill>
                <a:latin typeface="Arial;Helvetica"/>
                <a:ea typeface="Microsoft YaHei"/>
              </a:rPr>
              <a:t>• Perem ruke, lice i zube pod tankim mlazom vode</a:t>
            </a:r>
            <a:br/>
            <a:r>
              <a:rPr b="0" lang="hr-HR" sz="1200" spc="-1" strike="noStrike">
                <a:solidFill>
                  <a:srgbClr val="000000"/>
                </a:solidFill>
                <a:latin typeface="Arial;Helvetica"/>
                <a:ea typeface="Microsoft YaHei"/>
              </a:rPr>
              <a:t>• Zatvaram slavinu kad god voda ne treba teći (npr. kad sapunam i perem lice, trljam ruke, četkam zube, sapunam i perem tijelo, šamponiram i perem kosu)</a:t>
            </a:r>
            <a:br/>
            <a:r>
              <a:rPr b="0" lang="hr-HR" sz="1200" spc="-1" strike="noStrike">
                <a:solidFill>
                  <a:srgbClr val="000000"/>
                </a:solidFill>
                <a:latin typeface="Arial;Helvetica"/>
                <a:ea typeface="Microsoft YaHei"/>
              </a:rPr>
              <a:t>• Odmjerim šalicom koliko vode trebam za pripremu čaja, kave ili za kuhanje hrane</a:t>
            </a:r>
            <a:br/>
            <a:r>
              <a:rPr b="0" lang="hr-HR" sz="1200" spc="-1" strike="noStrike">
                <a:solidFill>
                  <a:srgbClr val="000000"/>
                </a:solidFill>
                <a:latin typeface="Arial;Helvetica"/>
                <a:ea typeface="Microsoft YaHei"/>
              </a:rPr>
              <a:t>• Stavljam poklopac na posudu u kojoj zagrijavam vodu za čaj, kavu ili za kuhanje hrane</a:t>
            </a:r>
            <a:br/>
            <a:r>
              <a:rPr b="0" lang="hr-HR" sz="1200" spc="-1" strike="noStrike">
                <a:solidFill>
                  <a:srgbClr val="000000"/>
                </a:solidFill>
                <a:latin typeface="Arial;Helvetica"/>
                <a:ea typeface="Microsoft YaHei"/>
              </a:rPr>
              <a:t>• Razvrstavam sav otpad u domaćinstvu, na mjestu nastanka</a:t>
            </a:r>
            <a:br/>
            <a:r>
              <a:rPr b="0" lang="hr-HR" sz="1200" spc="-1" strike="noStrike">
                <a:solidFill>
                  <a:srgbClr val="000000"/>
                </a:solidFill>
                <a:latin typeface="Arial;Helvetica"/>
                <a:ea typeface="Microsoft YaHei"/>
              </a:rPr>
              <a:t>• Nabavljam i jedem lokalno uzgojenu i proizvedenu hranu</a:t>
            </a:r>
            <a:br/>
            <a:r>
              <a:rPr b="0" lang="hr-HR" sz="1200" spc="-1" strike="noStrike">
                <a:solidFill>
                  <a:srgbClr val="000000"/>
                </a:solidFill>
                <a:latin typeface="Arial;Helvetica"/>
                <a:ea typeface="Microsoft YaHei"/>
              </a:rPr>
              <a:t>• Za trgovinu uvijek koristim platnene vrećice</a:t>
            </a:r>
            <a:br/>
            <a:r>
              <a:rPr b="0" lang="hr-HR" sz="1200" spc="-1" strike="noStrike">
                <a:solidFill>
                  <a:srgbClr val="000000"/>
                </a:solidFill>
                <a:latin typeface="Arial;Helvetica"/>
                <a:ea typeface="Microsoft YaHei"/>
              </a:rPr>
              <a:t>• Izbjegavam korištenje plastičnih vrećica u svakoj prilici</a:t>
            </a:r>
            <a:br/>
            <a:r>
              <a:rPr b="0" lang="hr-HR" sz="1200" spc="-1" strike="noStrike">
                <a:solidFill>
                  <a:srgbClr val="000000"/>
                </a:solidFill>
                <a:latin typeface="Arial;Helvetica"/>
                <a:ea typeface="Microsoft YaHei"/>
              </a:rPr>
              <a:t>• Stavljam prati veš kad je perilica puna</a:t>
            </a:r>
            <a:br/>
            <a:r>
              <a:rPr b="0" lang="hr-HR" sz="1200" spc="-1" strike="noStrike">
                <a:solidFill>
                  <a:srgbClr val="000000"/>
                </a:solidFill>
                <a:latin typeface="Arial;Helvetica"/>
                <a:ea typeface="Microsoft YaHei"/>
              </a:rPr>
              <a:t>• Uključujem perilicu suđa uvečer kad se napuni suđem za pranje.</a:t>
            </a:r>
            <a:endParaRPr b="0" lang="hr-HR" sz="1200" spc="-1" strike="noStrike">
              <a:latin typeface="Arial"/>
            </a:endParaRPr>
          </a:p>
        </p:txBody>
      </p:sp>
    </p:spTree>
  </p:cSld>
  <p:timing>
    <p:tnLst>
      <p:par>
        <p:cTn id="20" dur="indefinite" restart="never" nodeType="tmRoot">
          <p:childTnLst>
            <p:seq>
              <p:cTn id="21" dur="indefinite" nodeType="mainSeq">
                <p:childTnLst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" dur="1000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7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8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489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0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1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2" name="Slika 527" descr=""/>
          <p:cNvPicPr/>
          <p:nvPr/>
        </p:nvPicPr>
        <p:blipFill>
          <a:blip r:embed="rId1"/>
          <a:stretch/>
        </p:blipFill>
        <p:spPr>
          <a:xfrm>
            <a:off x="997920" y="792000"/>
            <a:ext cx="7495200" cy="4538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479" dur="indefinite" restart="never" nodeType="tmRoot">
          <p:childTnLst>
            <p:seq>
              <p:cTn id="48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CustomShape 1"/>
          <p:cNvSpPr/>
          <p:nvPr/>
        </p:nvSpPr>
        <p:spPr>
          <a:xfrm>
            <a:off x="432000" y="504000"/>
            <a:ext cx="8225640" cy="208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4" name="CustomShape 2"/>
          <p:cNvSpPr/>
          <p:nvPr/>
        </p:nvSpPr>
        <p:spPr>
          <a:xfrm>
            <a:off x="3132000" y="61603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495" name="Line 3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96" name="Slika 532" descr=""/>
          <p:cNvPicPr/>
          <p:nvPr/>
        </p:nvPicPr>
        <p:blipFill>
          <a:blip r:embed="rId1"/>
          <a:srcRect l="20626" t="14082" r="20986" b="13865"/>
          <a:stretch/>
        </p:blipFill>
        <p:spPr>
          <a:xfrm>
            <a:off x="859680" y="1641600"/>
            <a:ext cx="7705080" cy="3179160"/>
          </a:xfrm>
          <a:prstGeom prst="rect">
            <a:avLst/>
          </a:prstGeom>
          <a:ln>
            <a:noFill/>
          </a:ln>
        </p:spPr>
      </p:pic>
      <p:sp>
        <p:nvSpPr>
          <p:cNvPr id="497" name="CustomShape 4"/>
          <p:cNvSpPr/>
          <p:nvPr/>
        </p:nvSpPr>
        <p:spPr>
          <a:xfrm>
            <a:off x="1368000" y="5112000"/>
            <a:ext cx="5686560" cy="34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HDPE - polietilen visoke gustoće </a:t>
            </a: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481" dur="indefinite" restart="never" nodeType="tmRoot">
          <p:childTnLst>
            <p:seq>
              <p:cTn id="48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9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0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501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02" name="Slika 539" descr=""/>
          <p:cNvPicPr/>
          <p:nvPr/>
        </p:nvPicPr>
        <p:blipFill>
          <a:blip r:embed="rId1"/>
          <a:srcRect l="13543" t="0" r="0" b="0"/>
          <a:stretch/>
        </p:blipFill>
        <p:spPr>
          <a:xfrm rot="5412600">
            <a:off x="224280" y="1308600"/>
            <a:ext cx="4453200" cy="3861720"/>
          </a:xfrm>
          <a:prstGeom prst="rect">
            <a:avLst/>
          </a:prstGeom>
          <a:ln>
            <a:noFill/>
          </a:ln>
        </p:spPr>
      </p:pic>
      <p:pic>
        <p:nvPicPr>
          <p:cNvPr id="503" name="Slika 540" descr=""/>
          <p:cNvPicPr/>
          <p:nvPr/>
        </p:nvPicPr>
        <p:blipFill>
          <a:blip r:embed="rId2"/>
          <a:stretch/>
        </p:blipFill>
        <p:spPr>
          <a:xfrm>
            <a:off x="4680000" y="1008000"/>
            <a:ext cx="4230720" cy="4462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483" dur="indefinite" restart="never" nodeType="tmRoot">
          <p:childTnLst>
            <p:seq>
              <p:cTn id="48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6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507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8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9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10" name="Slika 554" descr=""/>
          <p:cNvPicPr/>
          <p:nvPr/>
        </p:nvPicPr>
        <p:blipFill>
          <a:blip r:embed="rId1"/>
          <a:stretch/>
        </p:blipFill>
        <p:spPr>
          <a:xfrm rot="5398200">
            <a:off x="213840" y="1158120"/>
            <a:ext cx="5222520" cy="3916080"/>
          </a:xfrm>
          <a:prstGeom prst="rect">
            <a:avLst/>
          </a:prstGeom>
          <a:ln>
            <a:noFill/>
          </a:ln>
        </p:spPr>
      </p:pic>
      <p:sp>
        <p:nvSpPr>
          <p:cNvPr id="511" name="CustomShape 7"/>
          <p:cNvSpPr/>
          <p:nvPr/>
        </p:nvSpPr>
        <p:spPr>
          <a:xfrm>
            <a:off x="5472000" y="720000"/>
            <a:ext cx="3166200" cy="489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Motivi vs. Potrebe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Koliko je uspješna naša motivacija: 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1. procjena može li se nešto uspješno obaviti (Martijanec), 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2. procjena vjerojatnosti nagrade/kazne,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3. procjena privlačnosti/odbojnosti nagrade/kazne.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485" dur="indefinite" restart="never" nodeType="tmRoot">
          <p:childTnLst>
            <p:seq>
              <p:cTn id="486" dur="indefinite" nodeType="mainSeq">
                <p:childTnLst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1" dur="1000"/>
                                        <p:tgtEl>
                                          <p:spTgt spid="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92" dur="1000" fill="hold"/>
                                        <p:tgtEl>
                                          <p:spTgt spid="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3" dur="1000" fill="hold"/>
                                        <p:tgtEl>
                                          <p:spTgt spid="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4" fill="hold">
                      <p:stCondLst>
                        <p:cond delay="indefinite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8" dur="1000"/>
                                        <p:tgtEl>
                                          <p:spTgt spid="5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99" dur="1000" fill="hold"/>
                                        <p:tgtEl>
                                          <p:spTgt spid="5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0" dur="1000" fill="hold"/>
                                        <p:tgtEl>
                                          <p:spTgt spid="5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505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6" fill="hold">
                      <p:stCondLst>
                        <p:cond delay="indefinite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0" dur="1000"/>
                                        <p:tgtEl>
                                          <p:spTgt spid="5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11" dur="1000" fill="hold"/>
                                        <p:tgtEl>
                                          <p:spTgt spid="5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2" dur="1000" fill="hold"/>
                                        <p:tgtEl>
                                          <p:spTgt spid="5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7" dur="1000"/>
                                        <p:tgtEl>
                                          <p:spTgt spid="5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18" dur="1000" fill="hold"/>
                                        <p:tgtEl>
                                          <p:spTgt spid="5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9" dur="1000" fill="hold"/>
                                        <p:tgtEl>
                                          <p:spTgt spid="5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0" fill="hold">
                      <p:stCondLst>
                        <p:cond delay="indefinite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4" dur="1000"/>
                                        <p:tgtEl>
                                          <p:spTgt spid="5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25" dur="1000" fill="hold"/>
                                        <p:tgtEl>
                                          <p:spTgt spid="5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6" dur="1000" fill="hold"/>
                                        <p:tgtEl>
                                          <p:spTgt spid="5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CustomShape 1"/>
          <p:cNvSpPr/>
          <p:nvPr/>
        </p:nvSpPr>
        <p:spPr>
          <a:xfrm>
            <a:off x="432000" y="504000"/>
            <a:ext cx="8225640" cy="208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Otpadno jestivo ulje: 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marL="216000" indent="-2127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b="0" lang="hr-HR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otpadno jestivo ulje je biorazgradivo i smatra se neopasanim otpadom, no u slučaju da veće količine završe na tlu ili u vodi, može privremeno ugroziti biljni i životinjski svijet (automobilsko 1 litra milijun litara pitke vode),</a:t>
            </a:r>
            <a:br/>
            <a:r>
              <a:rPr b="0" lang="hr-HR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hr-HR" sz="1800" spc="-1" strike="noStrike">
              <a:latin typeface="Arial"/>
            </a:endParaRPr>
          </a:p>
          <a:p>
            <a:pPr marL="216000" indent="-2127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b="0" lang="hr-HR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otpadno jestivo ulje je najčešći uzročnik začepljenih odvoda i neugodnih mirisa, što može dovesti i do skupih popravaka</a:t>
            </a:r>
            <a:br/>
            <a:r>
              <a:rPr b="0" lang="hr-HR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hr-HR" sz="1800" spc="-1" strike="noStrike">
              <a:latin typeface="Arial"/>
            </a:endParaRPr>
          </a:p>
          <a:p>
            <a:pPr marL="216000" indent="-2127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b="0" lang="hr-HR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godišnje u Hrvatskoj nastaje više od dvije litre otpadnog jestivog ulja po stanovniku,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marL="216000" indent="-2127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b="0" lang="hr-HR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otpadno je jestivo ulje vrijedna sirovina (biodizel, svijeće...). You tube </a:t>
            </a:r>
            <a:r>
              <a:rPr b="0" i="1" lang="hr-HR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Prikupljanje i reciklaža otpadnog jestivog ulja Eko zona HTV</a:t>
            </a:r>
            <a:br/>
            <a:br/>
            <a:r>
              <a:rPr b="0" lang="hr-HR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</p:txBody>
      </p:sp>
      <p:sp>
        <p:nvSpPr>
          <p:cNvPr id="513" name="CustomShape 2"/>
          <p:cNvSpPr/>
          <p:nvPr/>
        </p:nvSpPr>
        <p:spPr>
          <a:xfrm>
            <a:off x="3132000" y="61603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514" name="Line 3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15" name="Slika 560" descr=""/>
          <p:cNvPicPr/>
          <p:nvPr/>
        </p:nvPicPr>
        <p:blipFill>
          <a:blip r:embed="rId1"/>
          <a:stretch/>
        </p:blipFill>
        <p:spPr>
          <a:xfrm>
            <a:off x="3259440" y="3960000"/>
            <a:ext cx="2785320" cy="2088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527" dur="indefinite" restart="never" nodeType="tmRoot">
          <p:childTnLst>
            <p:seq>
              <p:cTn id="528" dur="indefinite" nodeType="mainSeq">
                <p:childTnLst>
                  <p:par>
                    <p:cTn id="529" fill="hold">
                      <p:stCondLst>
                        <p:cond delay="indefinite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3" dur="1000"/>
                                        <p:tgtEl>
                                          <p:spTgt spid="5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34" dur="1000" fill="hold"/>
                                        <p:tgtEl>
                                          <p:spTgt spid="5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5" dur="1000" fill="hold"/>
                                        <p:tgtEl>
                                          <p:spTgt spid="5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40" dur="1000"/>
                                        <p:tgtEl>
                                          <p:spTgt spid="5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41" dur="1000" fill="hold"/>
                                        <p:tgtEl>
                                          <p:spTgt spid="5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2" dur="1000" fill="hold"/>
                                        <p:tgtEl>
                                          <p:spTgt spid="5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4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52" dur="1000"/>
                                        <p:tgtEl>
                                          <p:spTgt spid="5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53" dur="1000" fill="hold"/>
                                        <p:tgtEl>
                                          <p:spTgt spid="5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4" dur="1000" fill="hold"/>
                                        <p:tgtEl>
                                          <p:spTgt spid="5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59" dur="1000"/>
                                        <p:tgtEl>
                                          <p:spTgt spid="5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0" dur="1000" fill="hold"/>
                                        <p:tgtEl>
                                          <p:spTgt spid="5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1" dur="1000" fill="hold"/>
                                        <p:tgtEl>
                                          <p:spTgt spid="5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2" fill="hold">
                      <p:stCondLst>
                        <p:cond delay="indefinite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6" dur="1000"/>
                                        <p:tgtEl>
                                          <p:spTgt spid="5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7" dur="1000" fill="hold"/>
                                        <p:tgtEl>
                                          <p:spTgt spid="5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8" dur="1000" fill="hold"/>
                                        <p:tgtEl>
                                          <p:spTgt spid="5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9" fill="hold">
                      <p:stCondLst>
                        <p:cond delay="indefinite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3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74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5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CustomShape 1"/>
          <p:cNvSpPr/>
          <p:nvPr/>
        </p:nvSpPr>
        <p:spPr>
          <a:xfrm>
            <a:off x="432000" y="504000"/>
            <a:ext cx="8225640" cy="208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7" name="CustomShape 2"/>
          <p:cNvSpPr/>
          <p:nvPr/>
        </p:nvSpPr>
        <p:spPr>
          <a:xfrm>
            <a:off x="3132000" y="61603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518" name="Line 3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19" name="Slika 565" descr=""/>
          <p:cNvPicPr/>
          <p:nvPr/>
        </p:nvPicPr>
        <p:blipFill>
          <a:blip r:embed="rId1"/>
          <a:stretch/>
        </p:blipFill>
        <p:spPr>
          <a:xfrm rot="5383800">
            <a:off x="742320" y="1358640"/>
            <a:ext cx="4534920" cy="3400200"/>
          </a:xfrm>
          <a:prstGeom prst="rect">
            <a:avLst/>
          </a:prstGeom>
          <a:ln>
            <a:noFill/>
          </a:ln>
        </p:spPr>
      </p:pic>
      <p:pic>
        <p:nvPicPr>
          <p:cNvPr id="520" name="Slika 566" descr=""/>
          <p:cNvPicPr/>
          <p:nvPr/>
        </p:nvPicPr>
        <p:blipFill>
          <a:blip r:embed="rId2"/>
          <a:stretch/>
        </p:blipFill>
        <p:spPr>
          <a:xfrm rot="5393400">
            <a:off x="4164120" y="1353960"/>
            <a:ext cx="4534920" cy="3400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576" dur="indefinite" restart="never" nodeType="tmRoot">
          <p:childTnLst>
            <p:seq>
              <p:cTn id="577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2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3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524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5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6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27" name="Slika 579" descr=""/>
          <p:cNvPicPr/>
          <p:nvPr/>
        </p:nvPicPr>
        <p:blipFill>
          <a:blip r:embed="rId1"/>
          <a:stretch/>
        </p:blipFill>
        <p:spPr>
          <a:xfrm rot="5392800">
            <a:off x="1969920" y="1424880"/>
            <a:ext cx="5031360" cy="3773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578" dur="indefinite" restart="never" nodeType="tmRoot">
          <p:childTnLst>
            <p:seq>
              <p:cTn id="579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9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0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531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2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hr-HR" sz="4400" spc="-1" strike="noStrike">
                <a:solidFill>
                  <a:srgbClr val="000000"/>
                </a:solidFill>
                <a:latin typeface="Arial"/>
                <a:ea typeface="DejaVu Sans"/>
              </a:rPr>
              <a:t>Mi kao potrošači...</a:t>
            </a:r>
            <a:endParaRPr b="0" lang="hr-HR" sz="4400" spc="-1" strike="noStrike">
              <a:latin typeface="Arial"/>
            </a:endParaRPr>
          </a:p>
        </p:txBody>
      </p:sp>
      <p:sp>
        <p:nvSpPr>
          <p:cNvPr id="533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34" name="Slika 587" descr=""/>
          <p:cNvPicPr/>
          <p:nvPr/>
        </p:nvPicPr>
        <p:blipFill>
          <a:blip r:embed="rId1"/>
          <a:stretch/>
        </p:blipFill>
        <p:spPr>
          <a:xfrm>
            <a:off x="2016000" y="1746360"/>
            <a:ext cx="5541120" cy="4154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580" dur="indefinite" restart="never" nodeType="tmRoot">
          <p:childTnLst>
            <p:seq>
              <p:cTn id="581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7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538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9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0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1" name="CustomShape 7"/>
          <p:cNvSpPr/>
          <p:nvPr/>
        </p:nvSpPr>
        <p:spPr>
          <a:xfrm>
            <a:off x="1512000" y="936000"/>
            <a:ext cx="6333480" cy="482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Dajmo nogama svrhu</a:t>
            </a:r>
            <a:br/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600" spc="-1" strike="noStrike">
                <a:solidFill>
                  <a:srgbClr val="000000"/>
                </a:solidFill>
                <a:latin typeface="Arial"/>
                <a:ea typeface="DejaVu Sans"/>
              </a:rPr>
              <a:t>Bicikliranje produljuje život</a:t>
            </a:r>
            <a:br/>
            <a:r>
              <a:rPr b="0" lang="hr-HR" sz="1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hr-H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600" spc="-1" strike="noStrike">
                <a:solidFill>
                  <a:srgbClr val="000000"/>
                </a:solidFill>
                <a:latin typeface="Arial"/>
                <a:ea typeface="DejaVu Sans"/>
              </a:rPr>
              <a:t>Istraživanje na 263.540 Britanaca </a:t>
            </a:r>
            <a:endParaRPr b="0" lang="hr-H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600" spc="-1" strike="noStrike">
                <a:solidFill>
                  <a:srgbClr val="000000"/>
                </a:solidFill>
                <a:latin typeface="Arial"/>
                <a:ea typeface="DejaVu Sans"/>
              </a:rPr>
              <a:t>koji putuju na posao biciklom </a:t>
            </a:r>
            <a:endParaRPr b="0" lang="hr-H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600" spc="-1" strike="noStrike">
                <a:solidFill>
                  <a:srgbClr val="000000"/>
                </a:solidFill>
                <a:latin typeface="Arial"/>
                <a:ea typeface="DejaVu Sans"/>
              </a:rPr>
              <a:t>pokazalo je da im je smanjen rizik </a:t>
            </a:r>
            <a:endParaRPr b="0" lang="hr-H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600" spc="-1" strike="noStrike">
                <a:solidFill>
                  <a:srgbClr val="000000"/>
                </a:solidFill>
                <a:latin typeface="Arial"/>
                <a:ea typeface="DejaVu Sans"/>
              </a:rPr>
              <a:t>od preuranjene smrti za 41%... </a:t>
            </a:r>
            <a:endParaRPr b="0" lang="hr-H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500" spc="-1" strike="noStrike">
                <a:solidFill>
                  <a:srgbClr val="000000"/>
                </a:solidFill>
                <a:latin typeface="Arial"/>
                <a:ea typeface="DejaVu Sans"/>
              </a:rPr>
              <a:t>British Medical Journal 2017.</a:t>
            </a:r>
            <a:endParaRPr b="0" lang="hr-HR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...prži kalorije, raspoloženje 66% (biciklisti), 32% (auto), 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25% (javni prijevoz), bolji seks, zaštita okoliša i 37 drugih razloga...</a:t>
            </a:r>
            <a:br/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sindikatbiciklista.hr Zagrebiciklin priručnik </a:t>
            </a:r>
            <a:endParaRPr b="0" lang="hr-HR" sz="1800" spc="-1" strike="noStrike">
              <a:latin typeface="Arial"/>
            </a:endParaRPr>
          </a:p>
        </p:txBody>
      </p:sp>
      <p:pic>
        <p:nvPicPr>
          <p:cNvPr id="542" name="Slika 596" descr=""/>
          <p:cNvPicPr/>
          <p:nvPr/>
        </p:nvPicPr>
        <p:blipFill>
          <a:blip r:embed="rId1"/>
          <a:stretch/>
        </p:blipFill>
        <p:spPr>
          <a:xfrm>
            <a:off x="5112000" y="1801080"/>
            <a:ext cx="2698200" cy="1796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582" dur="indefinite" restart="never" nodeType="tmRoot">
          <p:childTnLst>
            <p:seq>
              <p:cTn id="583" dur="indefinite" nodeType="mainSeq">
                <p:childTnLst>
                  <p:par>
                    <p:cTn id="584" fill="hold">
                      <p:stCondLst>
                        <p:cond delay="indefinite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88" dur="1000"/>
                                        <p:tgtEl>
                                          <p:spTgt spid="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89" dur="1000" fill="hold"/>
                                        <p:tgtEl>
                                          <p:spTgt spid="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0" dur="1000" fill="hold"/>
                                        <p:tgtEl>
                                          <p:spTgt spid="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95" dur="1000"/>
                                        <p:tgtEl>
                                          <p:spTgt spid="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96" dur="1000" fill="hold"/>
                                        <p:tgtEl>
                                          <p:spTgt spid="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7" dur="1000" fill="hold"/>
                                        <p:tgtEl>
                                          <p:spTgt spid="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8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0" dur="1000"/>
                                        <p:tgtEl>
                                          <p:spTgt spid="5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01" dur="1000" fill="hold"/>
                                        <p:tgtEl>
                                          <p:spTgt spid="5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2" dur="1000" fill="hold"/>
                                        <p:tgtEl>
                                          <p:spTgt spid="5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3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5" dur="1000"/>
                                        <p:tgtEl>
                                          <p:spTgt spid="5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06" dur="1000" fill="hold"/>
                                        <p:tgtEl>
                                          <p:spTgt spid="5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7" dur="1000" fill="hold"/>
                                        <p:tgtEl>
                                          <p:spTgt spid="5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8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0" dur="1000"/>
                                        <p:tgtEl>
                                          <p:spTgt spid="5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11" dur="1000" fill="hold"/>
                                        <p:tgtEl>
                                          <p:spTgt spid="5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2" dur="1000" fill="hold"/>
                                        <p:tgtEl>
                                          <p:spTgt spid="5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3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5" dur="1000"/>
                                        <p:tgtEl>
                                          <p:spTgt spid="5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16" dur="1000" fill="hold"/>
                                        <p:tgtEl>
                                          <p:spTgt spid="5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7" dur="1000" fill="hold"/>
                                        <p:tgtEl>
                                          <p:spTgt spid="5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8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20" dur="1000"/>
                                        <p:tgtEl>
                                          <p:spTgt spid="5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21" dur="1000" fill="hold"/>
                                        <p:tgtEl>
                                          <p:spTgt spid="5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2" dur="1000" fill="hold"/>
                                        <p:tgtEl>
                                          <p:spTgt spid="5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27" dur="1000"/>
                                        <p:tgtEl>
                                          <p:spTgt spid="5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28" dur="1000" fill="hold"/>
                                        <p:tgtEl>
                                          <p:spTgt spid="5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9" dur="1000" fill="hold"/>
                                        <p:tgtEl>
                                          <p:spTgt spid="5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0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32" dur="1000"/>
                                        <p:tgtEl>
                                          <p:spTgt spid="54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33" dur="1000" fill="hold"/>
                                        <p:tgtEl>
                                          <p:spTgt spid="54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4" dur="1000" fill="hold"/>
                                        <p:tgtEl>
                                          <p:spTgt spid="54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39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40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1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2" fill="hold">
                      <p:stCondLst>
                        <p:cond delay="indefinite"/>
                      </p:stCondLst>
                      <p:childTnLst>
                        <p:par>
                          <p:cTn id="643" fill="hold">
                            <p:stCondLst>
                              <p:cond delay="0"/>
                            </p:stCondLst>
                            <p:childTnLst>
                              <p:par>
                                <p:cTn id="64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6" dur="1000"/>
                                        <p:tgtEl>
                                          <p:spTgt spid="54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47" dur="1000" fill="hold"/>
                                        <p:tgtEl>
                                          <p:spTgt spid="54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8" dur="1000" fill="hold"/>
                                        <p:tgtEl>
                                          <p:spTgt spid="54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4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5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546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7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8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49" name="Slika 604" descr=""/>
          <p:cNvPicPr/>
          <p:nvPr/>
        </p:nvPicPr>
        <p:blipFill>
          <a:blip r:embed="rId1"/>
          <a:stretch/>
        </p:blipFill>
        <p:spPr>
          <a:xfrm>
            <a:off x="2880000" y="936000"/>
            <a:ext cx="3454200" cy="4625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649" dur="indefinite" restart="never" nodeType="tmRoot">
          <p:childTnLst>
            <p:seq>
              <p:cTn id="6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432000" y="360000"/>
            <a:ext cx="8225640" cy="22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5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Jedna stara priča i jedno tumačenje…</a:t>
            </a:r>
            <a:br/>
            <a:r>
              <a:rPr b="0" lang="hr-HR" sz="2000" spc="-1" strike="noStrike">
                <a:solidFill>
                  <a:srgbClr val="222222"/>
                </a:solidFill>
                <a:latin typeface="Times New Roman"/>
                <a:ea typeface="Microsoft YaHei"/>
              </a:rPr>
              <a:t>Drvo spoznaje dobra i zla,</a:t>
            </a:r>
            <a:br/>
            <a:r>
              <a:rPr b="0" lang="hr-HR" sz="2000" spc="-1" strike="noStrike">
                <a:solidFill>
                  <a:srgbClr val="222222"/>
                </a:solidFill>
                <a:latin typeface="Times New Roman"/>
                <a:ea typeface="Microsoft YaHei"/>
              </a:rPr>
              <a:t>uzimanje viška, </a:t>
            </a:r>
            <a:br/>
            <a:r>
              <a:rPr b="0" lang="hr-H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neposluh kao početak civilizacije,</a:t>
            </a:r>
            <a:br/>
            <a:r>
              <a:rPr b="0" lang="hr-H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odbijanje odgovornosti „...žena koju si mi dao”, </a:t>
            </a:r>
            <a:br/>
            <a:r>
              <a:rPr b="0" lang="hr-HR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jedino n</a:t>
            </a:r>
            <a:r>
              <a:rPr b="0" lang="hr-H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eintegrirano biće suprotstavljeno prirodi - početak ekologije,</a:t>
            </a:r>
            <a:br/>
            <a:r>
              <a:rPr b="0" lang="hr-HR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j</a:t>
            </a:r>
            <a:r>
              <a:rPr b="0" lang="hr-H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edino sa sviješću o budućnosti </a:t>
            </a:r>
            <a:endParaRPr b="0" lang="hr-HR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- temelj održivosti i strepnje.</a:t>
            </a:r>
            <a:br/>
            <a:br/>
            <a:br/>
            <a:r>
              <a:rPr b="0" lang="hr-HR" sz="2000" spc="-1" strike="noStrike">
                <a:solidFill>
                  <a:srgbClr val="222222"/>
                </a:solidFill>
                <a:latin typeface="Times New Roman"/>
                <a:ea typeface="Microsoft YaHei"/>
              </a:rPr>
              <a:t>Prvi kabalist </a:t>
            </a:r>
            <a:r>
              <a:rPr b="0" lang="hr-HR" sz="1800" spc="-1" strike="noStrike">
                <a:solidFill>
                  <a:srgbClr val="222222"/>
                </a:solidFill>
                <a:latin typeface="Times New Roman"/>
                <a:ea typeface="Microsoft YaHei"/>
              </a:rPr>
              <a:t>Shimon bar Yochai Zohar: 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hr-HR" sz="2000" spc="-1" strike="noStrike">
                <a:solidFill>
                  <a:srgbClr val="222222"/>
                </a:solidFill>
                <a:latin typeface="Times New Roman"/>
                <a:ea typeface="Microsoft YaHei"/>
              </a:rPr>
              <a:t>Tko je istjeran?</a:t>
            </a:r>
            <a:endParaRPr b="0" lang="hr-HR" sz="2000" spc="-1" strike="noStrike">
              <a:latin typeface="Arial"/>
            </a:endParaRPr>
          </a:p>
        </p:txBody>
      </p:sp>
      <p:pic>
        <p:nvPicPr>
          <p:cNvPr id="225" name="Picture 3" descr=""/>
          <p:cNvPicPr/>
          <p:nvPr/>
        </p:nvPicPr>
        <p:blipFill>
          <a:blip r:embed="rId1"/>
          <a:stretch/>
        </p:blipFill>
        <p:spPr>
          <a:xfrm>
            <a:off x="7812360" y="5881680"/>
            <a:ext cx="572040" cy="567720"/>
          </a:xfrm>
          <a:prstGeom prst="rect">
            <a:avLst/>
          </a:prstGeom>
          <a:ln>
            <a:noFill/>
          </a:ln>
        </p:spPr>
      </p:pic>
      <p:sp>
        <p:nvSpPr>
          <p:cNvPr id="226" name="CustomShape 2"/>
          <p:cNvSpPr/>
          <p:nvPr/>
        </p:nvSpPr>
        <p:spPr>
          <a:xfrm>
            <a:off x="3132000" y="61603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227" name="Line 3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28" name="Slika 229" descr=""/>
          <p:cNvPicPr/>
          <p:nvPr/>
        </p:nvPicPr>
        <p:blipFill>
          <a:blip r:embed="rId2"/>
          <a:stretch/>
        </p:blipFill>
        <p:spPr>
          <a:xfrm>
            <a:off x="5040000" y="3240000"/>
            <a:ext cx="3821040" cy="2149560"/>
          </a:xfrm>
          <a:prstGeom prst="rect">
            <a:avLst/>
          </a:prstGeom>
          <a:ln>
            <a:noFill/>
          </a:ln>
        </p:spPr>
      </p:pic>
      <p:pic>
        <p:nvPicPr>
          <p:cNvPr id="229" name="Slika 230" descr=""/>
          <p:cNvPicPr/>
          <p:nvPr/>
        </p:nvPicPr>
        <p:blipFill>
          <a:blip r:embed="rId3"/>
          <a:stretch/>
        </p:blipFill>
        <p:spPr>
          <a:xfrm>
            <a:off x="5592960" y="144000"/>
            <a:ext cx="3260520" cy="2176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29" dur="indefinite" restart="never" nodeType="tmRoot">
          <p:childTnLst>
            <p:seq>
              <p:cTn id="30" dur="indefinite" nodeType="mainSeq"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" dur="1000"/>
                                        <p:tgtEl>
                                          <p:spTgt spid="2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8" dur="1000" fill="hold"/>
                                        <p:tgtEl>
                                          <p:spTgt spid="2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1000" fill="hold"/>
                                        <p:tgtEl>
                                          <p:spTgt spid="2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" dur="1000"/>
                                        <p:tgtEl>
                                          <p:spTgt spid="2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3" dur="1000" fill="hold"/>
                                        <p:tgtEl>
                                          <p:spTgt spid="2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1000" fill="hold"/>
                                        <p:tgtEl>
                                          <p:spTgt spid="2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" dur="1000"/>
                                        <p:tgtEl>
                                          <p:spTgt spid="2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8" dur="1000" fill="hold"/>
                                        <p:tgtEl>
                                          <p:spTgt spid="2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1000" fill="hold"/>
                                        <p:tgtEl>
                                          <p:spTgt spid="2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1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2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553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4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5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56" name="Picture 2" descr=""/>
          <p:cNvPicPr/>
          <p:nvPr/>
        </p:nvPicPr>
        <p:blipFill>
          <a:blip r:embed="rId1"/>
          <a:stretch/>
        </p:blipFill>
        <p:spPr>
          <a:xfrm>
            <a:off x="1620000" y="599760"/>
            <a:ext cx="6442920" cy="4295160"/>
          </a:xfrm>
          <a:prstGeom prst="rect">
            <a:avLst/>
          </a:prstGeom>
          <a:ln>
            <a:noFill/>
          </a:ln>
        </p:spPr>
      </p:pic>
      <p:sp>
        <p:nvSpPr>
          <p:cNvPr id="557" name="CustomShape 7"/>
          <p:cNvSpPr/>
          <p:nvPr/>
        </p:nvSpPr>
        <p:spPr>
          <a:xfrm>
            <a:off x="1512000" y="5184000"/>
            <a:ext cx="717120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i="1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Ako želiš mijenjati svijet idi kući voli svoju obitelj.</a:t>
            </a: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651" dur="indefinite" restart="never" nodeType="tmRoot">
          <p:childTnLst>
            <p:seq>
              <p:cTn id="652" dur="indefinite" nodeType="mainSeq">
                <p:childTnLst>
                  <p:par>
                    <p:cTn id="653" fill="hold">
                      <p:stCondLst>
                        <p:cond delay="indefinite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61" dur="500" fill="hold"/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2" dur="500" fill="hold"/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9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0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561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2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3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4" name="CustomShape 7"/>
          <p:cNvSpPr/>
          <p:nvPr/>
        </p:nvSpPr>
        <p:spPr>
          <a:xfrm>
            <a:off x="1429560" y="432000"/>
            <a:ext cx="6559920" cy="524556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15000"/>
              </a:lnSpc>
            </a:pPr>
            <a:endParaRPr b="0" lang="hr-HR" sz="1800" spc="-1" strike="noStrike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hr-HR" sz="1500" spc="-1" strike="noStrike">
                <a:solidFill>
                  <a:srgbClr val="000000"/>
                </a:solidFill>
                <a:latin typeface="Arial"/>
                <a:ea typeface="Microsoft YaHei"/>
              </a:rPr>
              <a:t>Srijeda HTV1  11.10h, subota HTV4  9.06h, ponedjeljak HTV4 22.35h</a:t>
            </a:r>
            <a:endParaRPr b="0" lang="hr-HR" sz="1500" spc="-1" strike="noStrike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hr-HR" sz="1500" spc="-1" strike="noStrike">
                <a:solidFill>
                  <a:srgbClr val="000000"/>
                </a:solidFill>
                <a:latin typeface="Arial"/>
                <a:ea typeface="Microsoft YaHei"/>
              </a:rPr>
              <a:t>Blog.hrt.hr</a:t>
            </a:r>
            <a:br/>
            <a:r>
              <a:rPr b="0" lang="hr-HR" sz="1500" spc="-1" strike="noStrike">
                <a:solidFill>
                  <a:srgbClr val="000000"/>
                </a:solidFill>
                <a:latin typeface="Arial"/>
                <a:ea typeface="Microsoft YaHei"/>
              </a:rPr>
              <a:t>Facebook Eko-zona</a:t>
            </a:r>
            <a:endParaRPr b="0" lang="hr-HR" sz="1500" spc="-1" strike="noStrike"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hr-HR" sz="1500" spc="-1" strike="noStrike">
                <a:solidFill>
                  <a:srgbClr val="000000"/>
                </a:solidFill>
                <a:latin typeface="Arial"/>
                <a:ea typeface="Microsoft YaHei"/>
              </a:rPr>
              <a:t>mladen.ilickovic@hrt.hr</a:t>
            </a:r>
            <a:endParaRPr b="0" lang="hr-HR" sz="1500" spc="-1" strike="noStrike">
              <a:latin typeface="Arial"/>
            </a:endParaRPr>
          </a:p>
        </p:txBody>
      </p:sp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663" dur="indefinite" restart="never" nodeType="tmRoot">
          <p:childTnLst>
            <p:seq>
              <p:cTn id="6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233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6" name="Slika 238" descr=""/>
          <p:cNvPicPr/>
          <p:nvPr/>
        </p:nvPicPr>
        <p:blipFill>
          <a:blip r:embed="rId1"/>
          <a:stretch/>
        </p:blipFill>
        <p:spPr>
          <a:xfrm>
            <a:off x="367200" y="504000"/>
            <a:ext cx="3735360" cy="3735360"/>
          </a:xfrm>
          <a:prstGeom prst="rect">
            <a:avLst/>
          </a:prstGeom>
          <a:ln>
            <a:noFill/>
          </a:ln>
        </p:spPr>
      </p:pic>
      <p:pic>
        <p:nvPicPr>
          <p:cNvPr id="237" name="Slika 239" descr=""/>
          <p:cNvPicPr/>
          <p:nvPr/>
        </p:nvPicPr>
        <p:blipFill>
          <a:blip r:embed="rId2"/>
          <a:stretch/>
        </p:blipFill>
        <p:spPr>
          <a:xfrm>
            <a:off x="4464000" y="504000"/>
            <a:ext cx="4417920" cy="3742560"/>
          </a:xfrm>
          <a:prstGeom prst="rect">
            <a:avLst/>
          </a:prstGeom>
          <a:ln>
            <a:noFill/>
          </a:ln>
        </p:spPr>
      </p:pic>
      <p:sp>
        <p:nvSpPr>
          <p:cNvPr id="238" name="CustomShape 7"/>
          <p:cNvSpPr/>
          <p:nvPr/>
        </p:nvSpPr>
        <p:spPr>
          <a:xfrm>
            <a:off x="1080000" y="4680000"/>
            <a:ext cx="7054560" cy="37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Arial"/>
                <a:ea typeface="DejaVu Sans"/>
              </a:rPr>
              <a:t>NO REGRETS STRATEGY</a:t>
            </a:r>
            <a:endParaRPr b="0" lang="hr-HR" sz="2000" spc="-1" strike="noStrike">
              <a:latin typeface="Arial"/>
            </a:endParaRPr>
          </a:p>
        </p:txBody>
      </p:sp>
    </p:spTree>
  </p:cSld>
  <p:timing>
    <p:tnLst>
      <p:par>
        <p:cTn id="60" dur="indefinite" restart="never" nodeType="tmRoot">
          <p:childTnLst>
            <p:seq>
              <p:cTn id="61" dur="indefinite" nodeType="mainSeq">
                <p:childTnLst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6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1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2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242" name="Line 4"/>
          <p:cNvSpPr/>
          <p:nvPr/>
        </p:nvSpPr>
        <p:spPr>
          <a:xfrm>
            <a:off x="3145320" y="647316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5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6"/>
          <p:cNvSpPr/>
          <p:nvPr/>
        </p:nvSpPr>
        <p:spPr>
          <a:xfrm>
            <a:off x="4180680" y="2498760"/>
            <a:ext cx="3905640" cy="3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245" name="CustomShape 7"/>
          <p:cNvSpPr/>
          <p:nvPr/>
        </p:nvSpPr>
        <p:spPr>
          <a:xfrm>
            <a:off x="2160000" y="648000"/>
            <a:ext cx="4796280" cy="549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fff200"/>
                </a:solidFill>
                <a:latin typeface="Arial"/>
                <a:ea typeface="DejaVu Sans"/>
              </a:rPr>
              <a:t> </a:t>
            </a:r>
            <a:endParaRPr b="0" lang="hr-HR" sz="1800" spc="-1" strike="noStrike">
              <a:latin typeface="Arial"/>
            </a:endParaRPr>
          </a:p>
        </p:txBody>
      </p:sp>
      <p:pic>
        <p:nvPicPr>
          <p:cNvPr id="246" name="Slika 249" descr=""/>
          <p:cNvPicPr/>
          <p:nvPr/>
        </p:nvPicPr>
        <p:blipFill>
          <a:blip r:embed="rId1"/>
          <a:stretch/>
        </p:blipFill>
        <p:spPr>
          <a:xfrm>
            <a:off x="1607040" y="100080"/>
            <a:ext cx="5902200" cy="5902200"/>
          </a:xfrm>
          <a:prstGeom prst="rect">
            <a:avLst/>
          </a:prstGeom>
          <a:ln>
            <a:noFill/>
          </a:ln>
        </p:spPr>
      </p:pic>
      <p:sp>
        <p:nvSpPr>
          <p:cNvPr id="247" name="CustomShape 8"/>
          <p:cNvSpPr/>
          <p:nvPr/>
        </p:nvSpPr>
        <p:spPr>
          <a:xfrm>
            <a:off x="2655000" y="720000"/>
            <a:ext cx="3842640" cy="505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fff200"/>
                </a:solidFill>
                <a:latin typeface="Arial"/>
                <a:ea typeface="DejaVu Sans"/>
              </a:rPr>
              <a:t>Pretpostavke ekološke odgovornosti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fff200"/>
                </a:solidFill>
                <a:latin typeface="Arial"/>
                <a:ea typeface="DejaVu Sans"/>
              </a:rPr>
              <a:t>Osobine odgovorne osobe?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74" dur="indefinite" restart="never" nodeType="tmRoot">
          <p:childTnLst>
            <p:seq>
              <p:cTn id="75" dur="indefinite" nodeType="mainSeq">
                <p:childTnLst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0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1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2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7" dur="10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8" dur="1000" fill="hold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" dur="1000" fill="hold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4" dur="1000"/>
                                        <p:tgtEl>
                                          <p:spTgt spid="2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5" dur="1000" fill="hold"/>
                                        <p:tgtEl>
                                          <p:spTgt spid="2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" dur="1000" fill="hold"/>
                                        <p:tgtEl>
                                          <p:spTgt spid="2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251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CustomShape 6"/>
          <p:cNvSpPr/>
          <p:nvPr/>
        </p:nvSpPr>
        <p:spPr>
          <a:xfrm>
            <a:off x="457200" y="1604520"/>
            <a:ext cx="8226360" cy="39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CustomShape 7"/>
          <p:cNvSpPr/>
          <p:nvPr/>
        </p:nvSpPr>
        <p:spPr>
          <a:xfrm>
            <a:off x="396000" y="1917360"/>
            <a:ext cx="8465760" cy="352584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Međutim...</a:t>
            </a: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97" dur="indefinite" restart="never" nodeType="tmRoot">
          <p:childTnLst>
            <p:seq>
              <p:cTn id="9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457200" y="274680"/>
            <a:ext cx="8226000" cy="113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CustomShape 2"/>
          <p:cNvSpPr/>
          <p:nvPr/>
        </p:nvSpPr>
        <p:spPr>
          <a:xfrm>
            <a:off x="457200" y="160020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CustomShape 3"/>
          <p:cNvSpPr/>
          <p:nvPr/>
        </p:nvSpPr>
        <p:spPr>
          <a:xfrm>
            <a:off x="3132000" y="6160320"/>
            <a:ext cx="2891880" cy="36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Mjesec hrvatske knjige </a:t>
            </a:r>
            <a:br/>
            <a:r>
              <a:rPr b="0" lang="hr-HR" sz="1200" spc="-1" strike="noStrike">
                <a:solidFill>
                  <a:srgbClr val="262626"/>
                </a:solidFill>
                <a:latin typeface="Calibri"/>
                <a:ea typeface="DejaVu Sans"/>
              </a:rPr>
              <a:t>Gradska knjižnica Umag 26.10.2020.</a:t>
            </a:r>
            <a:endParaRPr b="0" lang="hr-HR" sz="1200" spc="-1" strike="noStrike">
              <a:latin typeface="Arial"/>
            </a:endParaRPr>
          </a:p>
        </p:txBody>
      </p:sp>
      <p:sp>
        <p:nvSpPr>
          <p:cNvPr id="258" name="Line 4"/>
          <p:cNvSpPr/>
          <p:nvPr/>
        </p:nvSpPr>
        <p:spPr>
          <a:xfrm>
            <a:off x="3229200" y="6165000"/>
            <a:ext cx="2592360" cy="360"/>
          </a:xfrm>
          <a:prstGeom prst="line">
            <a:avLst/>
          </a:prstGeom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CustomShape 5"/>
          <p:cNvSpPr/>
          <p:nvPr/>
        </p:nvSpPr>
        <p:spPr>
          <a:xfrm>
            <a:off x="457200" y="273600"/>
            <a:ext cx="822636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hr-HR" sz="4400" spc="-1" strike="noStrike">
                <a:solidFill>
                  <a:srgbClr val="000000"/>
                </a:solidFill>
                <a:latin typeface="Arial"/>
                <a:ea typeface="Microsoft YaHei"/>
              </a:rPr>
              <a:t>Međutim... </a:t>
            </a:r>
            <a:endParaRPr b="0" lang="hr-HR" sz="4400" spc="-1" strike="noStrike">
              <a:latin typeface="Arial"/>
            </a:endParaRPr>
          </a:p>
        </p:txBody>
      </p:sp>
      <p:sp>
        <p:nvSpPr>
          <p:cNvPr id="260" name="CustomShape 6"/>
          <p:cNvSpPr/>
          <p:nvPr/>
        </p:nvSpPr>
        <p:spPr>
          <a:xfrm>
            <a:off x="457200" y="1293120"/>
            <a:ext cx="8226360" cy="459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Arial"/>
                <a:ea typeface="DejaVu Sans"/>
              </a:rPr>
              <a:t>„</a:t>
            </a:r>
            <a:r>
              <a:rPr b="0" lang="hr-HR" sz="2400" spc="-1" strike="noStrike">
                <a:solidFill>
                  <a:srgbClr val="000000"/>
                </a:solidFill>
                <a:latin typeface="Arial"/>
                <a:ea typeface="DejaVu Sans"/>
              </a:rPr>
              <a:t>Bez usvajanja vrijednosti koje poštuju održivost i pravdu nećemo biti u stanju iznjedriti novu percepciju i svjetonazor.” </a:t>
            </a:r>
            <a:endParaRPr b="0" lang="hr-H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</a:t>
            </a: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Dražen Šimleša „Ekološki otisak”</a:t>
            </a:r>
            <a:br/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Sposobnost čuvstvenoga empatiziranja je genski uvjetovana 57%? (dijeljenje emocija, emotivni odgovor na tuđu patnju, spremnost na pomoć).</a:t>
            </a:r>
            <a:br/>
            <a:br/>
            <a:r>
              <a:rPr b="0" lang="hr-HR" sz="1800" spc="-1" strike="noStrike">
                <a:solidFill>
                  <a:srgbClr val="000000"/>
                </a:solidFill>
                <a:latin typeface="Arial"/>
                <a:ea typeface="DejaVu Sans"/>
              </a:rPr>
              <a:t>Sposobnost kognitivnog empatiziranja 27% - može se naučiti zauzeti tuđu perspetivu.</a:t>
            </a: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99" dur="indefinite" restart="never" nodeType="tmRoot">
          <p:childTnLst>
            <p:seq>
              <p:cTn id="100" dur="indefinite" nodeType="mainSeq">
                <p:childTnLst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5" dur="1000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6" dur="1000" fill="hold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7" dur="1000" fill="hold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2" dur="500" fill="hold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3" dur="500" fill="hold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6" dur="500" fill="hold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7" dur="500" fill="hold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2" dur="500" fill="hold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3" dur="500" fill="hold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</TotalTime>
  <Application>LibreOffice/6.0.2.1$Windows_X86_64 LibreOffice_project/f7f06a8f319e4b62f9bc5095aa112a65d2f3ac89</Application>
  <Words>1680</Words>
  <Paragraphs>328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2018-02-26T15:20:44Z</dcterms:created>
  <dc:creator>Irena</dc:creator>
  <dc:description/>
  <dc:language>hr-HR</dc:language>
  <cp:lastModifiedBy/>
  <dcterms:modified xsi:type="dcterms:W3CDTF">2020-10-22T14:57:37Z</dcterms:modified>
  <cp:revision>48</cp:revision>
  <dc:subject/>
  <dc:title>Zdravom prehranom  dočekajmo proljeće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50</vt:i4>
  </property>
  <property fmtid="{D5CDD505-2E9C-101B-9397-08002B2CF9AE}" pid="8" name="PresentationFormat">
    <vt:lpwstr>Prikaz na zaslonu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52</vt:i4>
  </property>
</Properties>
</file>